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Quattrocento Sans"/>
      <p:regular r:id="rId30"/>
      <p:bold r:id="rId31"/>
      <p:italic r:id="rId32"/>
      <p:boldItalic r:id="rId33"/>
    </p:embeddedFont>
    <p:embeddedFont>
      <p:font typeface="Helvetica Neue"/>
      <p:regular r:id="rId34"/>
      <p:bold r:id="rId35"/>
      <p:italic r:id="rId36"/>
      <p:boldItalic r:id="rId37"/>
    </p:embeddedFon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hxEVeMMAoiLlFdrUknHnDI89zB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FBB694-003C-4175-BBCA-B74CC748ACB0}">
  <a:tblStyle styleId="{BFFBB694-003C-4175-BBCA-B74CC748ACB0}"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F6F3"/>
          </a:solidFill>
        </a:fill>
      </a:tcStyle>
    </a:wholeTbl>
    <a:band1H>
      <a:tcTxStyle/>
      <a:tcStyle>
        <a:fill>
          <a:solidFill>
            <a:srgbClr val="D0EEE6"/>
          </a:solidFill>
        </a:fill>
      </a:tcStyle>
    </a:band1H>
    <a:band2H>
      <a:tcTxStyle/>
    </a:band2H>
    <a:band1V>
      <a:tcTxStyle/>
      <a:tcStyle>
        <a:fill>
          <a:solidFill>
            <a:srgbClr val="D0EEE6"/>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CenturyGothic-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6.xml"/><Relationship Id="rId33" Type="http://schemas.openxmlformats.org/officeDocument/2006/relationships/font" Target="fonts/QuattrocentoSans-boldItalic.fntdata"/><Relationship Id="rId10" Type="http://schemas.openxmlformats.org/officeDocument/2006/relationships/slide" Target="slides/slide5.xml"/><Relationship Id="rId32" Type="http://schemas.openxmlformats.org/officeDocument/2006/relationships/font" Target="fonts/QuattrocentoSans-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39" Type="http://schemas.openxmlformats.org/officeDocument/2006/relationships/font" Target="fonts/CenturyGothic-bold.fntdata"/><Relationship Id="rId16" Type="http://schemas.openxmlformats.org/officeDocument/2006/relationships/slide" Target="slides/slide11.xml"/><Relationship Id="rId38" Type="http://schemas.openxmlformats.org/officeDocument/2006/relationships/font" Target="fonts/CenturyGothic-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6"/>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accen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6"/>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4" name="Google Shape;14;p2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68" name="Shape 68"/>
        <p:cNvGrpSpPr/>
        <p:nvPr/>
      </p:nvGrpSpPr>
      <p:grpSpPr>
        <a:xfrm>
          <a:off x="0" y="0"/>
          <a:ext cx="0" cy="0"/>
          <a:chOff x="0" y="0"/>
          <a:chExt cx="0" cy="0"/>
        </a:xfrm>
      </p:grpSpPr>
      <p:sp>
        <p:nvSpPr>
          <p:cNvPr id="69" name="Google Shape;69;p35"/>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1" name="Google Shape;71;p35"/>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2" name="Google Shape;72;p3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75" name="Shape 75"/>
        <p:cNvGrpSpPr/>
        <p:nvPr/>
      </p:nvGrpSpPr>
      <p:grpSpPr>
        <a:xfrm>
          <a:off x="0" y="0"/>
          <a:ext cx="0" cy="0"/>
          <a:chOff x="0" y="0"/>
          <a:chExt cx="0" cy="0"/>
        </a:xfrm>
      </p:grpSpPr>
      <p:sp>
        <p:nvSpPr>
          <p:cNvPr id="76" name="Google Shape;76;p36"/>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78" name="Google Shape;78;p3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81" name="Shape 81"/>
        <p:cNvGrpSpPr/>
        <p:nvPr/>
      </p:nvGrpSpPr>
      <p:grpSpPr>
        <a:xfrm>
          <a:off x="0" y="0"/>
          <a:ext cx="0" cy="0"/>
          <a:chOff x="0" y="0"/>
          <a:chExt cx="0" cy="0"/>
        </a:xfrm>
      </p:grpSpPr>
      <p:sp>
        <p:nvSpPr>
          <p:cNvPr id="82" name="Google Shape;82;p37"/>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s-CO" sz="8000" cap="none">
                <a:solidFill>
                  <a:schemeClr val="accent1"/>
                </a:solidFill>
                <a:latin typeface="Century Gothic"/>
                <a:ea typeface="Century Gothic"/>
                <a:cs typeface="Century Gothic"/>
                <a:sym typeface="Century Gothic"/>
              </a:rPr>
              <a:t>“</a:t>
            </a:r>
            <a:endParaRPr/>
          </a:p>
        </p:txBody>
      </p:sp>
      <p:sp>
        <p:nvSpPr>
          <p:cNvPr id="83" name="Google Shape;83;p37"/>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s-CO" sz="8000" cap="none">
                <a:solidFill>
                  <a:schemeClr val="accent1"/>
                </a:solidFill>
                <a:latin typeface="Century Gothic"/>
                <a:ea typeface="Century Gothic"/>
                <a:cs typeface="Century Gothic"/>
                <a:sym typeface="Century Gothic"/>
              </a:rPr>
              <a:t>”</a:t>
            </a:r>
            <a:endParaRPr/>
          </a:p>
        </p:txBody>
      </p:sp>
      <p:sp>
        <p:nvSpPr>
          <p:cNvPr id="84" name="Google Shape;84;p37"/>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7"/>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6" name="Google Shape;86;p37"/>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7" name="Google Shape;87;p3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0" name="Shape 90"/>
        <p:cNvGrpSpPr/>
        <p:nvPr/>
      </p:nvGrpSpPr>
      <p:grpSpPr>
        <a:xfrm>
          <a:off x="0" y="0"/>
          <a:ext cx="0" cy="0"/>
          <a:chOff x="0" y="0"/>
          <a:chExt cx="0" cy="0"/>
        </a:xfrm>
      </p:grpSpPr>
      <p:sp>
        <p:nvSpPr>
          <p:cNvPr id="91" name="Google Shape;91;p38"/>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8"/>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93" name="Google Shape;93;p3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96" name="Shape 96"/>
        <p:cNvGrpSpPr/>
        <p:nvPr/>
      </p:nvGrpSpPr>
      <p:grpSpPr>
        <a:xfrm>
          <a:off x="0" y="0"/>
          <a:ext cx="0" cy="0"/>
          <a:chOff x="0" y="0"/>
          <a:chExt cx="0" cy="0"/>
        </a:xfrm>
      </p:grpSpPr>
      <p:sp>
        <p:nvSpPr>
          <p:cNvPr id="97" name="Google Shape;97;p39"/>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s-CO" sz="8000" cap="none">
                <a:solidFill>
                  <a:schemeClr val="accent1"/>
                </a:solidFill>
                <a:latin typeface="Century Gothic"/>
                <a:ea typeface="Century Gothic"/>
                <a:cs typeface="Century Gothic"/>
                <a:sym typeface="Century Gothic"/>
              </a:rPr>
              <a:t>“</a:t>
            </a:r>
            <a:endParaRPr/>
          </a:p>
        </p:txBody>
      </p:sp>
      <p:sp>
        <p:nvSpPr>
          <p:cNvPr id="98" name="Google Shape;98;p39"/>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s-CO" sz="8000" cap="none">
                <a:solidFill>
                  <a:schemeClr val="accent1"/>
                </a:solidFill>
                <a:latin typeface="Century Gothic"/>
                <a:ea typeface="Century Gothic"/>
                <a:cs typeface="Century Gothic"/>
                <a:sym typeface="Century Gothic"/>
              </a:rPr>
              <a:t>”</a:t>
            </a:r>
            <a:endParaRPr/>
          </a:p>
        </p:txBody>
      </p:sp>
      <p:sp>
        <p:nvSpPr>
          <p:cNvPr id="99" name="Google Shape;99;p39"/>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9"/>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accen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1" name="Google Shape;101;p39"/>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2" name="Google Shape;102;p3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05" name="Shape 105"/>
        <p:cNvGrpSpPr/>
        <p:nvPr/>
      </p:nvGrpSpPr>
      <p:grpSpPr>
        <a:xfrm>
          <a:off x="0" y="0"/>
          <a:ext cx="0" cy="0"/>
          <a:chOff x="0" y="0"/>
          <a:chExt cx="0" cy="0"/>
        </a:xfrm>
      </p:grpSpPr>
      <p:sp>
        <p:nvSpPr>
          <p:cNvPr id="106" name="Google Shape;106;p40"/>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0"/>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8" name="Google Shape;108;p40"/>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9" name="Google Shape;109;p4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2" name="Shape 112"/>
        <p:cNvGrpSpPr/>
        <p:nvPr/>
      </p:nvGrpSpPr>
      <p:grpSpPr>
        <a:xfrm>
          <a:off x="0" y="0"/>
          <a:ext cx="0" cy="0"/>
          <a:chOff x="0" y="0"/>
          <a:chExt cx="0" cy="0"/>
        </a:xfrm>
      </p:grpSpPr>
      <p:sp>
        <p:nvSpPr>
          <p:cNvPr id="113" name="Google Shape;113;p4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1"/>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5" name="Google Shape;115;p4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8" name="Shape 118"/>
        <p:cNvGrpSpPr/>
        <p:nvPr/>
      </p:nvGrpSpPr>
      <p:grpSpPr>
        <a:xfrm>
          <a:off x="0" y="0"/>
          <a:ext cx="0" cy="0"/>
          <a:chOff x="0" y="0"/>
          <a:chExt cx="0" cy="0"/>
        </a:xfrm>
      </p:grpSpPr>
      <p:sp>
        <p:nvSpPr>
          <p:cNvPr id="119" name="Google Shape;119;p42"/>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2"/>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1" name="Google Shape;121;p4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2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0" name="Google Shape;20;p2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8"/>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accen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6" name="Google Shape;26;p2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2" name="Google Shape;32;p29"/>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3" name="Google Shape;33;p2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3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39" name="Google Shape;39;p30"/>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0" name="Google Shape;40;p30"/>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1" name="Google Shape;41;p30"/>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2" name="Google Shape;42;p3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3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3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57" name="Google Shape;57;p33"/>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58" name="Google Shape;58;p3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4" name="Google Shape;64;p34"/>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5" name="Google Shape;65;p34"/>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4"/>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accent1"/>
              </a:buClr>
              <a:buSzPts val="3200"/>
              <a:buFont typeface="Century Gothic"/>
              <a:buNone/>
              <a:defRPr b="0" i="0" sz="32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25"/>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accen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accen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accen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accen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2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2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2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21.jpg"/><Relationship Id="rId5"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0.jpg"/><Relationship Id="rId5" Type="http://schemas.openxmlformats.org/officeDocument/2006/relationships/image" Target="../media/image3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2189674" y="636650"/>
            <a:ext cx="8676300" cy="32004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accent1"/>
              </a:buClr>
              <a:buSzPts val="2000"/>
              <a:buFont typeface="Arial"/>
              <a:buNone/>
            </a:pPr>
            <a:r>
              <a:rPr lang="es-CO" sz="2000" cap="none"/>
              <a:t>Integrantes </a:t>
            </a:r>
            <a:br>
              <a:rPr lang="es-CO" sz="2000" cap="none"/>
            </a:br>
            <a:r>
              <a:rPr lang="es-CO" sz="2000" cap="none"/>
              <a:t>Jesús Danilo Castellanos </a:t>
            </a:r>
            <a:br>
              <a:rPr lang="es-CO" sz="2000" cap="none"/>
            </a:br>
            <a:r>
              <a:rPr lang="es-CO" sz="2000" cap="none"/>
              <a:t>Oscar Julián Poveda </a:t>
            </a:r>
            <a:br>
              <a:rPr lang="es-CO" sz="2000" cap="none"/>
            </a:br>
            <a:r>
              <a:rPr lang="es-CO" sz="2000" cap="none"/>
              <a:t>Johan </a:t>
            </a:r>
            <a:r>
              <a:rPr lang="es-CO" sz="2000"/>
              <a:t>Sebastian</a:t>
            </a:r>
            <a:r>
              <a:rPr lang="es-CO" sz="2000" cap="none"/>
              <a:t> Vera</a:t>
            </a:r>
            <a:br>
              <a:rPr lang="es-CO" sz="2000" cap="none"/>
            </a:br>
            <a:r>
              <a:rPr lang="es-CO" sz="2000" cap="none"/>
              <a:t>Ficha: 2828864</a:t>
            </a:r>
            <a:r>
              <a:rPr lang="es-CO" sz="2000" cap="none">
                <a:latin typeface="Arial"/>
                <a:ea typeface="Arial"/>
                <a:cs typeface="Arial"/>
                <a:sym typeface="Arial"/>
              </a:rPr>
              <a:t>    </a:t>
            </a:r>
            <a:endParaRPr/>
          </a:p>
        </p:txBody>
      </p:sp>
      <p:sp>
        <p:nvSpPr>
          <p:cNvPr id="129" name="Google Shape;129;p1"/>
          <p:cNvSpPr txBox="1"/>
          <p:nvPr>
            <p:ph idx="1" type="subTitle"/>
          </p:nvPr>
        </p:nvSpPr>
        <p:spPr>
          <a:xfrm>
            <a:off x="1894714" y="4008087"/>
            <a:ext cx="8676300" cy="19050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r">
              <a:spcBef>
                <a:spcPts val="0"/>
              </a:spcBef>
              <a:spcAft>
                <a:spcPts val="0"/>
              </a:spcAft>
              <a:buSzPct val="100000"/>
              <a:buNone/>
            </a:pPr>
            <a:r>
              <a:rPr lang="es-CO"/>
              <a:t>Nombre de el proyecto: </a:t>
            </a:r>
            <a:endParaRPr/>
          </a:p>
          <a:p>
            <a:pPr indent="0" lvl="0" marL="0" rtl="0" algn="r">
              <a:spcBef>
                <a:spcPts val="925"/>
              </a:spcBef>
              <a:spcAft>
                <a:spcPts val="0"/>
              </a:spcAft>
              <a:buSzPct val="100000"/>
              <a:buNone/>
            </a:pPr>
            <a:r>
              <a:rPr lang="es-CO"/>
              <a:t>RunGym</a:t>
            </a:r>
            <a:endParaRPr/>
          </a:p>
          <a:p>
            <a:pPr indent="0" lvl="0" marL="0" rtl="0" algn="ctr">
              <a:spcBef>
                <a:spcPts val="925"/>
              </a:spcBef>
              <a:spcAft>
                <a:spcPts val="0"/>
              </a:spcAft>
              <a:buSzPct val="100000"/>
              <a:buNone/>
            </a:pPr>
            <a:r>
              <a:t/>
            </a:r>
            <a:endParaRPr/>
          </a:p>
          <a:p>
            <a:pPr indent="0" lvl="0" marL="0" rtl="0" algn="ctr">
              <a:spcBef>
                <a:spcPts val="925"/>
              </a:spcBef>
              <a:spcAft>
                <a:spcPts val="0"/>
              </a:spcAft>
              <a:buSzPct val="71267"/>
              <a:buNone/>
            </a:pPr>
            <a:r>
              <a:rPr b="1" lang="es-CO" sz="2946">
                <a:solidFill>
                  <a:schemeClr val="accent1"/>
                </a:solidFill>
              </a:rPr>
              <a:t>RunGym</a:t>
            </a:r>
            <a:r>
              <a:rPr lang="es-CO" sz="2946"/>
              <a:t> es un aplicativo web desarrollado en C#.NET, MVC y SQL Server, diseñado para ofrecer rutinas de ejercicio desde casa. Su objetivo principal es personalizar planes de entrenamiento según datos específicos del usuario como género, metas, tipo de cuerpo, nivel de actividad, hábitos alimenticios y bienestar general. </a:t>
            </a:r>
            <a:endParaRPr sz="2946"/>
          </a:p>
        </p:txBody>
      </p:sp>
      <p:pic>
        <p:nvPicPr>
          <p:cNvPr id="130" name="Google Shape;130;p1"/>
          <p:cNvPicPr preferRelativeResize="0"/>
          <p:nvPr/>
        </p:nvPicPr>
        <p:blipFill rotWithShape="1">
          <a:blip r:embed="rId3">
            <a:alphaModFix/>
          </a:blip>
          <a:srcRect b="0" l="0" r="0" t="0"/>
          <a:stretch/>
        </p:blipFill>
        <p:spPr>
          <a:xfrm>
            <a:off x="452649" y="414337"/>
            <a:ext cx="1499235" cy="1304925"/>
          </a:xfrm>
          <a:prstGeom prst="rect">
            <a:avLst/>
          </a:prstGeom>
          <a:noFill/>
          <a:ln>
            <a:noFill/>
          </a:ln>
        </p:spPr>
      </p:pic>
      <p:sp>
        <p:nvSpPr>
          <p:cNvPr id="131" name="Google Shape;131;p1"/>
          <p:cNvSpPr/>
          <p:nvPr/>
        </p:nvSpPr>
        <p:spPr>
          <a:xfrm>
            <a:off x="1951884" y="982133"/>
            <a:ext cx="9545849"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2" name="Google Shape;132;p1"/>
          <p:cNvSpPr/>
          <p:nvPr/>
        </p:nvSpPr>
        <p:spPr>
          <a:xfrm rot="5400000">
            <a:off x="8871372" y="3562775"/>
            <a:ext cx="5207002"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3" name="Google Shape;133;p1"/>
          <p:cNvSpPr/>
          <p:nvPr/>
        </p:nvSpPr>
        <p:spPr>
          <a:xfrm rot="10800000">
            <a:off x="1227667" y="6185201"/>
            <a:ext cx="10270066" cy="45720"/>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4" name="Google Shape;134;p1"/>
          <p:cNvSpPr/>
          <p:nvPr/>
        </p:nvSpPr>
        <p:spPr>
          <a:xfrm rot="-5400000">
            <a:off x="-1040863" y="3952232"/>
            <a:ext cx="4511660"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txBox="1"/>
          <p:nvPr>
            <p:ph type="title"/>
          </p:nvPr>
        </p:nvSpPr>
        <p:spPr>
          <a:xfrm>
            <a:off x="749527" y="2583180"/>
            <a:ext cx="9905998"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CASOS DE USO</a:t>
            </a:r>
            <a:r>
              <a:rPr lang="es-CO"/>
              <a:t> </a:t>
            </a:r>
            <a:endParaRPr/>
          </a:p>
        </p:txBody>
      </p:sp>
      <p:pic>
        <p:nvPicPr>
          <p:cNvPr id="227" name="Google Shape;227;p10"/>
          <p:cNvPicPr preferRelativeResize="0"/>
          <p:nvPr>
            <p:ph idx="1" type="body"/>
          </p:nvPr>
        </p:nvPicPr>
        <p:blipFill rotWithShape="1">
          <a:blip r:embed="rId3">
            <a:alphaModFix/>
          </a:blip>
          <a:srcRect b="0" l="0" r="0" t="0"/>
          <a:stretch/>
        </p:blipFill>
        <p:spPr>
          <a:xfrm>
            <a:off x="4537175" y="139125"/>
            <a:ext cx="4764900" cy="2753100"/>
          </a:xfrm>
          <a:prstGeom prst="rect">
            <a:avLst/>
          </a:prstGeom>
          <a:noFill/>
          <a:ln>
            <a:noFill/>
          </a:ln>
        </p:spPr>
      </p:pic>
      <p:pic>
        <p:nvPicPr>
          <p:cNvPr id="228" name="Google Shape;228;p10"/>
          <p:cNvPicPr preferRelativeResize="0"/>
          <p:nvPr/>
        </p:nvPicPr>
        <p:blipFill rotWithShape="1">
          <a:blip r:embed="rId4">
            <a:alphaModFix/>
          </a:blip>
          <a:srcRect b="0" l="0" r="0" t="0"/>
          <a:stretch/>
        </p:blipFill>
        <p:spPr>
          <a:xfrm>
            <a:off x="4617100" y="4183799"/>
            <a:ext cx="4634851" cy="2632826"/>
          </a:xfrm>
          <a:prstGeom prst="rect">
            <a:avLst/>
          </a:prstGeom>
          <a:noFill/>
          <a:ln>
            <a:noFill/>
          </a:ln>
        </p:spPr>
      </p:pic>
      <p:pic>
        <p:nvPicPr>
          <p:cNvPr id="229" name="Google Shape;229;p10"/>
          <p:cNvPicPr preferRelativeResize="0"/>
          <p:nvPr/>
        </p:nvPicPr>
        <p:blipFill rotWithShape="1">
          <a:blip r:embed="rId5">
            <a:alphaModFix/>
          </a:blip>
          <a:srcRect b="0" l="0" r="0" t="0"/>
          <a:stretch/>
        </p:blipFill>
        <p:spPr>
          <a:xfrm>
            <a:off x="9410125" y="2191375"/>
            <a:ext cx="2602550" cy="3095525"/>
          </a:xfrm>
          <a:prstGeom prst="rect">
            <a:avLst/>
          </a:prstGeom>
          <a:noFill/>
          <a:ln>
            <a:noFill/>
          </a:ln>
        </p:spPr>
      </p:pic>
      <p:cxnSp>
        <p:nvCxnSpPr>
          <p:cNvPr id="230" name="Google Shape;230;p10"/>
          <p:cNvCxnSpPr>
            <a:endCxn id="227" idx="1"/>
          </p:cNvCxnSpPr>
          <p:nvPr/>
        </p:nvCxnSpPr>
        <p:spPr>
          <a:xfrm rot="-5400000">
            <a:off x="3261125" y="1825125"/>
            <a:ext cx="1585500" cy="966600"/>
          </a:xfrm>
          <a:prstGeom prst="bentConnector2">
            <a:avLst/>
          </a:prstGeom>
          <a:noFill/>
          <a:ln cap="rnd" cmpd="sng" w="9525">
            <a:solidFill>
              <a:schemeClr val="accent1"/>
            </a:solidFill>
            <a:prstDash val="solid"/>
            <a:round/>
            <a:headEnd len="sm" w="sm" type="none"/>
            <a:tailEnd len="med" w="med" type="triangle"/>
          </a:ln>
        </p:spPr>
      </p:cxnSp>
      <p:cxnSp>
        <p:nvCxnSpPr>
          <p:cNvPr id="231" name="Google Shape;231;p10"/>
          <p:cNvCxnSpPr/>
          <p:nvPr/>
        </p:nvCxnSpPr>
        <p:spPr>
          <a:xfrm flipH="1" rot="10800000">
            <a:off x="3814354" y="3322081"/>
            <a:ext cx="5595900" cy="213600"/>
          </a:xfrm>
          <a:prstGeom prst="bentConnector3">
            <a:avLst>
              <a:gd fmla="val 50000" name="adj1"/>
            </a:avLst>
          </a:prstGeom>
          <a:noFill/>
          <a:ln cap="rnd" cmpd="sng" w="9525">
            <a:solidFill>
              <a:schemeClr val="accent1"/>
            </a:solidFill>
            <a:prstDash val="solid"/>
            <a:round/>
            <a:headEnd len="sm" w="sm" type="none"/>
            <a:tailEnd len="med" w="med" type="triangle"/>
          </a:ln>
        </p:spPr>
      </p:cxnSp>
      <p:cxnSp>
        <p:nvCxnSpPr>
          <p:cNvPr id="232" name="Google Shape;232;p10"/>
          <p:cNvCxnSpPr>
            <a:endCxn id="228" idx="1"/>
          </p:cNvCxnSpPr>
          <p:nvPr/>
        </p:nvCxnSpPr>
        <p:spPr>
          <a:xfrm flipH="1" rot="-5400000">
            <a:off x="3219400" y="4102512"/>
            <a:ext cx="1748700" cy="1046700"/>
          </a:xfrm>
          <a:prstGeom prst="bentConnector2">
            <a:avLst/>
          </a:prstGeom>
          <a:noFill/>
          <a:ln cap="rnd" cmpd="sng" w="9525">
            <a:solidFill>
              <a:schemeClr val="accent1"/>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1"/>
          <p:cNvSpPr txBox="1"/>
          <p:nvPr>
            <p:ph type="title"/>
          </p:nvPr>
        </p:nvSpPr>
        <p:spPr>
          <a:xfrm>
            <a:off x="88762" y="2307772"/>
            <a:ext cx="5685021"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DIAGRAMA DE ACTIVIDADES</a:t>
            </a:r>
            <a:r>
              <a:rPr lang="es-CO"/>
              <a:t> </a:t>
            </a:r>
            <a:endParaRPr/>
          </a:p>
        </p:txBody>
      </p:sp>
      <p:pic>
        <p:nvPicPr>
          <p:cNvPr id="238" name="Google Shape;238;p11"/>
          <p:cNvPicPr preferRelativeResize="0"/>
          <p:nvPr>
            <p:ph idx="1" type="body"/>
          </p:nvPr>
        </p:nvPicPr>
        <p:blipFill rotWithShape="1">
          <a:blip r:embed="rId3">
            <a:alphaModFix/>
          </a:blip>
          <a:srcRect b="0" l="0" r="0" t="0"/>
          <a:stretch/>
        </p:blipFill>
        <p:spPr>
          <a:xfrm>
            <a:off x="4401164" y="53635"/>
            <a:ext cx="3392162" cy="3124200"/>
          </a:xfrm>
          <a:prstGeom prst="rect">
            <a:avLst/>
          </a:prstGeom>
          <a:noFill/>
          <a:ln>
            <a:noFill/>
          </a:ln>
        </p:spPr>
      </p:pic>
      <p:pic>
        <p:nvPicPr>
          <p:cNvPr id="239" name="Google Shape;239;p11"/>
          <p:cNvPicPr preferRelativeResize="0"/>
          <p:nvPr/>
        </p:nvPicPr>
        <p:blipFill rotWithShape="1">
          <a:blip r:embed="rId4">
            <a:alphaModFix/>
          </a:blip>
          <a:srcRect b="0" l="0" r="0" t="0"/>
          <a:stretch/>
        </p:blipFill>
        <p:spPr>
          <a:xfrm>
            <a:off x="4371703" y="3593873"/>
            <a:ext cx="3596639" cy="3124200"/>
          </a:xfrm>
          <a:prstGeom prst="rect">
            <a:avLst/>
          </a:prstGeom>
          <a:noFill/>
          <a:ln>
            <a:noFill/>
          </a:ln>
        </p:spPr>
      </p:pic>
      <p:pic>
        <p:nvPicPr>
          <p:cNvPr id="240" name="Google Shape;240;p11"/>
          <p:cNvPicPr preferRelativeResize="0"/>
          <p:nvPr/>
        </p:nvPicPr>
        <p:blipFill rotWithShape="1">
          <a:blip r:embed="rId5">
            <a:alphaModFix/>
          </a:blip>
          <a:srcRect b="0" l="0" r="0" t="0"/>
          <a:stretch/>
        </p:blipFill>
        <p:spPr>
          <a:xfrm>
            <a:off x="8188600" y="566675"/>
            <a:ext cx="3792675" cy="5489824"/>
          </a:xfrm>
          <a:prstGeom prst="rect">
            <a:avLst/>
          </a:prstGeom>
          <a:noFill/>
          <a:ln>
            <a:noFill/>
          </a:ln>
        </p:spPr>
      </p:pic>
      <p:cxnSp>
        <p:nvCxnSpPr>
          <p:cNvPr id="241" name="Google Shape;241;p11"/>
          <p:cNvCxnSpPr/>
          <p:nvPr/>
        </p:nvCxnSpPr>
        <p:spPr>
          <a:xfrm flipH="1" rot="10800000">
            <a:off x="2685547" y="1660615"/>
            <a:ext cx="1767900" cy="1562100"/>
          </a:xfrm>
          <a:prstGeom prst="bentConnector3">
            <a:avLst>
              <a:gd fmla="val 50000" name="adj1"/>
            </a:avLst>
          </a:prstGeom>
          <a:noFill/>
          <a:ln cap="rnd" cmpd="sng" w="9525">
            <a:solidFill>
              <a:schemeClr val="accent1"/>
            </a:solidFill>
            <a:prstDash val="solid"/>
            <a:round/>
            <a:headEnd len="sm" w="sm" type="none"/>
            <a:tailEnd len="med" w="med" type="triangle"/>
          </a:ln>
        </p:spPr>
      </p:cxnSp>
      <p:cxnSp>
        <p:nvCxnSpPr>
          <p:cNvPr id="242" name="Google Shape;242;p11"/>
          <p:cNvCxnSpPr/>
          <p:nvPr/>
        </p:nvCxnSpPr>
        <p:spPr>
          <a:xfrm>
            <a:off x="2737827" y="3328681"/>
            <a:ext cx="5450700" cy="165600"/>
          </a:xfrm>
          <a:prstGeom prst="bentConnector3">
            <a:avLst>
              <a:gd fmla="val 50001" name="adj1"/>
            </a:avLst>
          </a:prstGeom>
          <a:noFill/>
          <a:ln cap="rnd" cmpd="sng" w="9525">
            <a:solidFill>
              <a:schemeClr val="accent1"/>
            </a:solidFill>
            <a:prstDash val="solid"/>
            <a:round/>
            <a:headEnd len="sm" w="sm" type="none"/>
            <a:tailEnd len="med" w="med" type="triangle"/>
          </a:ln>
        </p:spPr>
      </p:cxnSp>
      <p:cxnSp>
        <p:nvCxnSpPr>
          <p:cNvPr id="243" name="Google Shape;243;p11"/>
          <p:cNvCxnSpPr/>
          <p:nvPr/>
        </p:nvCxnSpPr>
        <p:spPr>
          <a:xfrm>
            <a:off x="2737827" y="3563144"/>
            <a:ext cx="1663200" cy="1629000"/>
          </a:xfrm>
          <a:prstGeom prst="bentConnector3">
            <a:avLst>
              <a:gd fmla="val 50000" name="adj1"/>
            </a:avLst>
          </a:prstGeom>
          <a:noFill/>
          <a:ln cap="rnd" cmpd="sng" w="9525">
            <a:solidFill>
              <a:schemeClr val="accent1"/>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2"/>
          <p:cNvSpPr txBox="1"/>
          <p:nvPr>
            <p:ph type="title"/>
          </p:nvPr>
        </p:nvSpPr>
        <p:spPr>
          <a:xfrm>
            <a:off x="99652" y="699637"/>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DIAGRAMA DE (MER)</a:t>
            </a:r>
            <a:endParaRPr b="1"/>
          </a:p>
        </p:txBody>
      </p:sp>
      <p:sp>
        <p:nvSpPr>
          <p:cNvPr id="249" name="Google Shape;249;p12"/>
          <p:cNvSpPr/>
          <p:nvPr/>
        </p:nvSpPr>
        <p:spPr>
          <a:xfrm>
            <a:off x="99650" y="2570400"/>
            <a:ext cx="5653500" cy="26775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lang="es-CO" sz="2000">
                <a:solidFill>
                  <a:schemeClr val="lt1"/>
                </a:solidFill>
                <a:latin typeface="Century Gothic"/>
                <a:ea typeface="Century Gothic"/>
                <a:cs typeface="Century Gothic"/>
                <a:sym typeface="Century Gothic"/>
              </a:rPr>
              <a:t>La imagen presenta el modelo ER de RunGym con entidades como Usuarios, Metas, Ejercicios y Errores Reportados, mostrando sus atributos y relaciones clave para la personalización y seguimiento del sistema.</a:t>
            </a:r>
            <a:endParaRPr i="0" sz="2000" u="none" cap="none" strike="noStrike">
              <a:solidFill>
                <a:schemeClr val="lt1"/>
              </a:solidFill>
              <a:latin typeface="Century Gothic"/>
              <a:ea typeface="Century Gothic"/>
              <a:cs typeface="Century Gothic"/>
              <a:sym typeface="Century Gothic"/>
            </a:endParaRPr>
          </a:p>
        </p:txBody>
      </p:sp>
      <p:pic>
        <p:nvPicPr>
          <p:cNvPr id="250" name="Google Shape;250;p12"/>
          <p:cNvPicPr preferRelativeResize="0"/>
          <p:nvPr/>
        </p:nvPicPr>
        <p:blipFill rotWithShape="1">
          <a:blip r:embed="rId3">
            <a:alphaModFix/>
          </a:blip>
          <a:srcRect b="0" l="0" r="0" t="0"/>
          <a:stretch/>
        </p:blipFill>
        <p:spPr>
          <a:xfrm>
            <a:off x="6052400" y="1267875"/>
            <a:ext cx="6089600" cy="4059518"/>
          </a:xfrm>
          <a:prstGeom prst="rect">
            <a:avLst/>
          </a:prstGeom>
          <a:noFill/>
          <a:ln>
            <a:noFill/>
          </a:ln>
        </p:spPr>
      </p:pic>
      <p:sp>
        <p:nvSpPr>
          <p:cNvPr id="251" name="Google Shape;251;p12"/>
          <p:cNvSpPr/>
          <p:nvPr/>
        </p:nvSpPr>
        <p:spPr>
          <a:xfrm>
            <a:off x="5344399" y="3061925"/>
            <a:ext cx="708000" cy="1113300"/>
          </a:xfrm>
          <a:prstGeom prst="rightArrow">
            <a:avLst>
              <a:gd fmla="val 50000" name="adj1"/>
              <a:gd fmla="val 50000" name="adj2"/>
            </a:avLst>
          </a:prstGeom>
          <a:solidFill>
            <a:schemeClr val="accent1"/>
          </a:solidFill>
          <a:ln cap="rnd" cmpd="sng" w="19050">
            <a:solidFill>
              <a:srgbClr val="4197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3"/>
          <p:cNvSpPr txBox="1"/>
          <p:nvPr>
            <p:ph type="title"/>
          </p:nvPr>
        </p:nvSpPr>
        <p:spPr>
          <a:xfrm>
            <a:off x="340224" y="452845"/>
            <a:ext cx="9905998"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DIAGRAMA DE ER </a:t>
            </a:r>
            <a:endParaRPr b="1"/>
          </a:p>
        </p:txBody>
      </p:sp>
      <p:sp>
        <p:nvSpPr>
          <p:cNvPr id="257" name="Google Shape;257;p13"/>
          <p:cNvSpPr txBox="1"/>
          <p:nvPr>
            <p:ph idx="1" type="body"/>
          </p:nvPr>
        </p:nvSpPr>
        <p:spPr>
          <a:xfrm>
            <a:off x="340225" y="2558800"/>
            <a:ext cx="5353200" cy="224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lang="es-CO" cap="none"/>
              <a:t>La imagen muestra el diagrama ER de RunGym, con entidades como Usuario, Metas, Dieta y Ejercicios, junto a sus atributos, claves y relaciones. Este esquema define la estructura lógica de la base de datos para gestionar rutinas, alimentación y seguimiento del usuario.</a:t>
            </a:r>
            <a:endParaRPr/>
          </a:p>
        </p:txBody>
      </p:sp>
      <p:pic>
        <p:nvPicPr>
          <p:cNvPr id="258" name="Google Shape;258;p13"/>
          <p:cNvPicPr preferRelativeResize="0"/>
          <p:nvPr/>
        </p:nvPicPr>
        <p:blipFill rotWithShape="1">
          <a:blip r:embed="rId3">
            <a:alphaModFix/>
          </a:blip>
          <a:srcRect b="0" l="0" r="0" t="0"/>
          <a:stretch/>
        </p:blipFill>
        <p:spPr>
          <a:xfrm>
            <a:off x="7141028" y="967105"/>
            <a:ext cx="4080057" cy="4923790"/>
          </a:xfrm>
          <a:prstGeom prst="rect">
            <a:avLst/>
          </a:prstGeom>
          <a:noFill/>
          <a:ln>
            <a:noFill/>
          </a:ln>
        </p:spPr>
      </p:pic>
      <p:sp>
        <p:nvSpPr>
          <p:cNvPr id="259" name="Google Shape;259;p13"/>
          <p:cNvSpPr/>
          <p:nvPr/>
        </p:nvSpPr>
        <p:spPr>
          <a:xfrm>
            <a:off x="5693432" y="2665025"/>
            <a:ext cx="1345200" cy="1733100"/>
          </a:xfrm>
          <a:prstGeom prst="rightArrow">
            <a:avLst>
              <a:gd fmla="val 50000" name="adj1"/>
              <a:gd fmla="val 50000" name="adj2"/>
            </a:avLst>
          </a:prstGeom>
          <a:solidFill>
            <a:schemeClr val="accent1"/>
          </a:solidFill>
          <a:ln cap="rnd" cmpd="sng" w="19050">
            <a:solidFill>
              <a:srgbClr val="4197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4"/>
          <p:cNvSpPr txBox="1"/>
          <p:nvPr>
            <p:ph type="title"/>
          </p:nvPr>
        </p:nvSpPr>
        <p:spPr>
          <a:xfrm>
            <a:off x="261248" y="462188"/>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DICCIONARIO DE DATOS.</a:t>
            </a:r>
            <a:endParaRPr b="1"/>
          </a:p>
        </p:txBody>
      </p:sp>
      <p:graphicFrame>
        <p:nvGraphicFramePr>
          <p:cNvPr id="265" name="Google Shape;265;p14"/>
          <p:cNvGraphicFramePr/>
          <p:nvPr/>
        </p:nvGraphicFramePr>
        <p:xfrm>
          <a:off x="6964593" y="922163"/>
          <a:ext cx="3000000" cy="3000000"/>
        </p:xfrm>
        <a:graphic>
          <a:graphicData uri="http://schemas.openxmlformats.org/drawingml/2006/table">
            <a:tbl>
              <a:tblPr bandRow="1" firstCol="1" firstRow="1">
                <a:noFill/>
                <a:tableStyleId>{BFFBB694-003C-4175-BBCA-B74CC748ACB0}</a:tableStyleId>
              </a:tblPr>
              <a:tblGrid>
                <a:gridCol w="928725"/>
                <a:gridCol w="794425"/>
                <a:gridCol w="1802125"/>
                <a:gridCol w="1449350"/>
              </a:tblGrid>
              <a:tr h="849750">
                <a:tc>
                  <a:txBody>
                    <a:bodyPr/>
                    <a:lstStyle/>
                    <a:p>
                      <a:pPr indent="457200" lvl="0" marL="144145" marR="0" rtl="0" algn="l">
                        <a:lnSpc>
                          <a:spcPct val="200000"/>
                        </a:lnSpc>
                        <a:spcBef>
                          <a:spcPts val="0"/>
                        </a:spcBef>
                        <a:spcAft>
                          <a:spcPts val="0"/>
                        </a:spcAft>
                        <a:buNone/>
                      </a:pPr>
                      <a:r>
                        <a:rPr lang="es-CO" sz="700" u="none" cap="none" strike="noStrike"/>
                        <a:t>   CAMPO</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TIPO DE DATO</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RESTRICCIONES/VALIDACIONES</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        </a:t>
                      </a:r>
                      <a:r>
                        <a:rPr lang="es-CO" sz="700"/>
                        <a:t>DESCRIPCIÓN</a:t>
                      </a:r>
                      <a:endParaRPr sz="700" u="none" cap="none" strike="noStrike">
                        <a:latin typeface="Arial"/>
                        <a:ea typeface="Arial"/>
                        <a:cs typeface="Arial"/>
                        <a:sym typeface="Arial"/>
                      </a:endParaRPr>
                    </a:p>
                  </a:txBody>
                  <a:tcPr marT="0" marB="0" marR="41150" marL="41150"/>
                </a:tc>
              </a:tr>
              <a:tr h="725350">
                <a:tc>
                  <a:txBody>
                    <a:bodyPr/>
                    <a:lstStyle/>
                    <a:p>
                      <a:pPr indent="457200" lvl="0" marL="144145" marR="0" rtl="0" algn="l">
                        <a:lnSpc>
                          <a:spcPct val="200000"/>
                        </a:lnSpc>
                        <a:spcBef>
                          <a:spcPts val="0"/>
                        </a:spcBef>
                        <a:spcAft>
                          <a:spcPts val="0"/>
                        </a:spcAft>
                        <a:buNone/>
                      </a:pPr>
                      <a:r>
                        <a:rPr lang="es-CO" sz="700" u="none" cap="none" strike="noStrike"/>
                        <a:t>Id</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INT</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PRIMARY KEY, IDENTITY (1,1)</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Identificador único de cada paso del ejercicio </a:t>
                      </a:r>
                      <a:endParaRPr sz="700" u="none" cap="none" strike="noStrike">
                        <a:latin typeface="Arial"/>
                        <a:ea typeface="Arial"/>
                        <a:cs typeface="Arial"/>
                        <a:sym typeface="Arial"/>
                      </a:endParaRPr>
                    </a:p>
                  </a:txBody>
                  <a:tcPr marT="0" marB="0" marR="41150" marL="41150"/>
                </a:tc>
              </a:tr>
              <a:tr h="849750">
                <a:tc>
                  <a:txBody>
                    <a:bodyPr/>
                    <a:lstStyle/>
                    <a:p>
                      <a:pPr indent="457200" lvl="0" marL="144145" marR="0" rtl="0" algn="l">
                        <a:lnSpc>
                          <a:spcPct val="200000"/>
                        </a:lnSpc>
                        <a:spcBef>
                          <a:spcPts val="0"/>
                        </a:spcBef>
                        <a:spcAft>
                          <a:spcPts val="0"/>
                        </a:spcAft>
                        <a:buNone/>
                      </a:pPr>
                      <a:r>
                        <a:rPr lang="es-CO" sz="700" u="none" cap="none" strike="noStrike"/>
                        <a:t>EjercicioId</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INT</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FOREING KEY REFERENCES Ejercicios (Id) </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Identifica a </a:t>
                      </a:r>
                      <a:r>
                        <a:rPr lang="es-CO" sz="700"/>
                        <a:t>qué</a:t>
                      </a:r>
                      <a:r>
                        <a:rPr lang="es-CO" sz="700" u="none" cap="none" strike="noStrike"/>
                        <a:t> ejercicio pertenece este paso  </a:t>
                      </a:r>
                      <a:endParaRPr sz="700" u="none" cap="none" strike="noStrike">
                        <a:latin typeface="Arial"/>
                        <a:ea typeface="Arial"/>
                        <a:cs typeface="Arial"/>
                        <a:sym typeface="Arial"/>
                      </a:endParaRPr>
                    </a:p>
                  </a:txBody>
                  <a:tcPr marT="0" marB="0" marR="41150" marL="41150"/>
                </a:tc>
              </a:tr>
              <a:tr h="1305675">
                <a:tc>
                  <a:txBody>
                    <a:bodyPr/>
                    <a:lstStyle/>
                    <a:p>
                      <a:pPr indent="457200" lvl="0" marL="144145" marR="0" rtl="0" algn="l">
                        <a:lnSpc>
                          <a:spcPct val="200000"/>
                        </a:lnSpc>
                        <a:spcBef>
                          <a:spcPts val="0"/>
                        </a:spcBef>
                        <a:spcAft>
                          <a:spcPts val="0"/>
                        </a:spcAft>
                        <a:buNone/>
                      </a:pPr>
                      <a:r>
                        <a:rPr lang="es-CO" sz="700" u="none" cap="none" strike="noStrike"/>
                        <a:t>NumeroPaso</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INT</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NOT NULL </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a:t>Número</a:t>
                      </a:r>
                      <a:r>
                        <a:rPr lang="es-CO" sz="700" u="none" cap="none" strike="noStrike"/>
                        <a:t> de orden del paso (Ej. 1,2, 3…) para mantener la secuencia </a:t>
                      </a:r>
                      <a:endParaRPr sz="700" u="none" cap="none" strike="noStrike">
                        <a:latin typeface="Arial"/>
                        <a:ea typeface="Arial"/>
                        <a:cs typeface="Arial"/>
                        <a:sym typeface="Arial"/>
                      </a:endParaRPr>
                    </a:p>
                  </a:txBody>
                  <a:tcPr marT="0" marB="0" marR="41150" marL="41150"/>
                </a:tc>
              </a:tr>
              <a:tr h="1148175">
                <a:tc>
                  <a:txBody>
                    <a:bodyPr/>
                    <a:lstStyle/>
                    <a:p>
                      <a:pPr indent="457200" lvl="0" marL="144145" marR="0" rtl="0" algn="l">
                        <a:lnSpc>
                          <a:spcPct val="200000"/>
                        </a:lnSpc>
                        <a:spcBef>
                          <a:spcPts val="0"/>
                        </a:spcBef>
                        <a:spcAft>
                          <a:spcPts val="0"/>
                        </a:spcAft>
                        <a:buNone/>
                      </a:pPr>
                      <a:r>
                        <a:rPr lang="es-CO" sz="700" u="none" cap="none" strike="noStrike"/>
                        <a:t>DescripcionPaso</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TEXT</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u="none" cap="none" strike="noStrike"/>
                        <a:t>NOT NULL</a:t>
                      </a:r>
                      <a:endParaRPr sz="700" u="none" cap="none" strike="noStrike">
                        <a:latin typeface="Arial"/>
                        <a:ea typeface="Arial"/>
                        <a:cs typeface="Arial"/>
                        <a:sym typeface="Arial"/>
                      </a:endParaRPr>
                    </a:p>
                  </a:txBody>
                  <a:tcPr marT="0" marB="0" marR="41150" marL="41150"/>
                </a:tc>
                <a:tc>
                  <a:txBody>
                    <a:bodyPr/>
                    <a:lstStyle/>
                    <a:p>
                      <a:pPr indent="457200" lvl="0" marL="144145" marR="0" rtl="0" algn="l">
                        <a:lnSpc>
                          <a:spcPct val="200000"/>
                        </a:lnSpc>
                        <a:spcBef>
                          <a:spcPts val="0"/>
                        </a:spcBef>
                        <a:spcAft>
                          <a:spcPts val="0"/>
                        </a:spcAft>
                        <a:buNone/>
                      </a:pPr>
                      <a:r>
                        <a:rPr lang="es-CO" sz="700"/>
                        <a:t>Descripción</a:t>
                      </a:r>
                      <a:r>
                        <a:rPr lang="es-CO" sz="700" u="none" cap="none" strike="noStrike"/>
                        <a:t> detallada del paso correspondiente del ejercicio </a:t>
                      </a:r>
                      <a:endParaRPr sz="700" u="none" cap="none" strike="noStrike">
                        <a:latin typeface="Arial"/>
                        <a:ea typeface="Arial"/>
                        <a:cs typeface="Arial"/>
                        <a:sym typeface="Arial"/>
                      </a:endParaRPr>
                    </a:p>
                  </a:txBody>
                  <a:tcPr marT="0" marB="0" marR="41150" marL="41150"/>
                </a:tc>
              </a:tr>
            </a:tbl>
          </a:graphicData>
        </a:graphic>
      </p:graphicFrame>
      <p:sp>
        <p:nvSpPr>
          <p:cNvPr id="266" name="Google Shape;266;p14"/>
          <p:cNvSpPr/>
          <p:nvPr/>
        </p:nvSpPr>
        <p:spPr>
          <a:xfrm>
            <a:off x="680257" y="2085733"/>
            <a:ext cx="4355400" cy="32316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400"/>
              <a:buFont typeface="Arial"/>
              <a:buNone/>
            </a:pPr>
            <a:r>
              <a:rPr lang="es-CO" sz="2000">
                <a:solidFill>
                  <a:schemeClr val="lt1"/>
                </a:solidFill>
                <a:latin typeface="Century Gothic"/>
                <a:ea typeface="Century Gothic"/>
                <a:cs typeface="Century Gothic"/>
                <a:sym typeface="Century Gothic"/>
              </a:rPr>
              <a:t>La imagen muestra la tabla </a:t>
            </a:r>
            <a:r>
              <a:rPr b="1" lang="es-CO" sz="2000">
                <a:solidFill>
                  <a:schemeClr val="lt1"/>
                </a:solidFill>
                <a:latin typeface="Century Gothic"/>
                <a:ea typeface="Century Gothic"/>
                <a:cs typeface="Century Gothic"/>
                <a:sym typeface="Century Gothic"/>
              </a:rPr>
              <a:t>pasos_ ejercicio</a:t>
            </a:r>
            <a:r>
              <a:rPr lang="es-CO" sz="2000">
                <a:solidFill>
                  <a:schemeClr val="lt1"/>
                </a:solidFill>
                <a:latin typeface="Century Gothic"/>
                <a:ea typeface="Century Gothic"/>
                <a:cs typeface="Century Gothic"/>
                <a:sym typeface="Century Gothic"/>
              </a:rPr>
              <a:t> del sistema RunGym, que almacena los pasos secuenciales de cada ejercicio. Incluye campos como </a:t>
            </a:r>
            <a:r>
              <a:rPr i="1" lang="es-CO" sz="2000">
                <a:solidFill>
                  <a:schemeClr val="lt1"/>
                </a:solidFill>
                <a:latin typeface="Century Gothic"/>
                <a:ea typeface="Century Gothic"/>
                <a:cs typeface="Century Gothic"/>
                <a:sym typeface="Century Gothic"/>
              </a:rPr>
              <a:t>id</a:t>
            </a:r>
            <a:r>
              <a:rPr lang="es-CO" sz="2000">
                <a:solidFill>
                  <a:schemeClr val="lt1"/>
                </a:solidFill>
                <a:latin typeface="Century Gothic"/>
                <a:ea typeface="Century Gothic"/>
                <a:cs typeface="Century Gothic"/>
                <a:sym typeface="Century Gothic"/>
              </a:rPr>
              <a:t>, </a:t>
            </a:r>
            <a:r>
              <a:rPr i="1" lang="es-CO" sz="2000">
                <a:solidFill>
                  <a:schemeClr val="lt1"/>
                </a:solidFill>
                <a:latin typeface="Century Gothic"/>
                <a:ea typeface="Century Gothic"/>
                <a:cs typeface="Century Gothic"/>
                <a:sym typeface="Century Gothic"/>
              </a:rPr>
              <a:t>ejercicioId</a:t>
            </a:r>
            <a:r>
              <a:rPr lang="es-CO" sz="2000">
                <a:solidFill>
                  <a:schemeClr val="lt1"/>
                </a:solidFill>
                <a:latin typeface="Century Gothic"/>
                <a:ea typeface="Century Gothic"/>
                <a:cs typeface="Century Gothic"/>
                <a:sym typeface="Century Gothic"/>
              </a:rPr>
              <a:t>, </a:t>
            </a:r>
            <a:r>
              <a:rPr i="1" lang="es-CO" sz="2000">
                <a:solidFill>
                  <a:schemeClr val="lt1"/>
                </a:solidFill>
                <a:latin typeface="Century Gothic"/>
                <a:ea typeface="Century Gothic"/>
                <a:cs typeface="Century Gothic"/>
                <a:sym typeface="Century Gothic"/>
              </a:rPr>
              <a:t>numeroPaso</a:t>
            </a:r>
            <a:r>
              <a:rPr lang="es-CO" sz="2000">
                <a:solidFill>
                  <a:schemeClr val="lt1"/>
                </a:solidFill>
                <a:latin typeface="Century Gothic"/>
                <a:ea typeface="Century Gothic"/>
                <a:cs typeface="Century Gothic"/>
                <a:sym typeface="Century Gothic"/>
              </a:rPr>
              <a:t> y </a:t>
            </a:r>
            <a:r>
              <a:rPr i="1" lang="es-CO" sz="2000">
                <a:solidFill>
                  <a:schemeClr val="lt1"/>
                </a:solidFill>
                <a:latin typeface="Century Gothic"/>
                <a:ea typeface="Century Gothic"/>
                <a:cs typeface="Century Gothic"/>
                <a:sym typeface="Century Gothic"/>
              </a:rPr>
              <a:t>descripcionPaso</a:t>
            </a:r>
            <a:r>
              <a:rPr lang="es-CO" sz="2000">
                <a:solidFill>
                  <a:schemeClr val="lt1"/>
                </a:solidFill>
                <a:latin typeface="Century Gothic"/>
                <a:ea typeface="Century Gothic"/>
                <a:cs typeface="Century Gothic"/>
                <a:sym typeface="Century Gothic"/>
              </a:rPr>
              <a:t>, con claves y restricciones que aseguran la integridad y el orden correcto.</a:t>
            </a:r>
            <a:endParaRPr i="0" sz="4900" u="none" cap="none" strike="noStrike">
              <a:solidFill>
                <a:schemeClr val="lt1"/>
              </a:solidFill>
              <a:latin typeface="Century Gothic"/>
              <a:ea typeface="Century Gothic"/>
              <a:cs typeface="Century Gothic"/>
              <a:sym typeface="Century Gothic"/>
            </a:endParaRPr>
          </a:p>
        </p:txBody>
      </p:sp>
      <p:sp>
        <p:nvSpPr>
          <p:cNvPr id="267" name="Google Shape;267;p14"/>
          <p:cNvSpPr/>
          <p:nvPr/>
        </p:nvSpPr>
        <p:spPr>
          <a:xfrm>
            <a:off x="5731873" y="2461584"/>
            <a:ext cx="835790" cy="1733005"/>
          </a:xfrm>
          <a:prstGeom prst="rightArrow">
            <a:avLst>
              <a:gd fmla="val 50000" name="adj1"/>
              <a:gd fmla="val 50000" name="adj2"/>
            </a:avLst>
          </a:prstGeom>
          <a:solidFill>
            <a:schemeClr val="accent1"/>
          </a:solidFill>
          <a:ln cap="rnd" cmpd="sng" w="19050">
            <a:solidFill>
              <a:srgbClr val="4197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5"/>
          <p:cNvSpPr txBox="1"/>
          <p:nvPr>
            <p:ph type="title"/>
          </p:nvPr>
        </p:nvSpPr>
        <p:spPr>
          <a:xfrm>
            <a:off x="307850" y="2476493"/>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1.INTERFACES</a:t>
            </a:r>
            <a:r>
              <a:rPr lang="es-CO"/>
              <a:t>  </a:t>
            </a:r>
            <a:endParaRPr/>
          </a:p>
        </p:txBody>
      </p:sp>
      <p:pic>
        <p:nvPicPr>
          <p:cNvPr id="273" name="Google Shape;273;p15"/>
          <p:cNvPicPr preferRelativeResize="0"/>
          <p:nvPr/>
        </p:nvPicPr>
        <p:blipFill rotWithShape="1">
          <a:blip r:embed="rId3">
            <a:alphaModFix/>
          </a:blip>
          <a:srcRect b="0" l="0" r="0" t="0"/>
          <a:stretch/>
        </p:blipFill>
        <p:spPr>
          <a:xfrm>
            <a:off x="3459406" y="676003"/>
            <a:ext cx="4451406" cy="2625634"/>
          </a:xfrm>
          <a:prstGeom prst="rect">
            <a:avLst/>
          </a:prstGeom>
          <a:noFill/>
          <a:ln>
            <a:noFill/>
          </a:ln>
        </p:spPr>
      </p:pic>
      <p:pic>
        <p:nvPicPr>
          <p:cNvPr id="274" name="Google Shape;274;p15"/>
          <p:cNvPicPr preferRelativeResize="0"/>
          <p:nvPr/>
        </p:nvPicPr>
        <p:blipFill rotWithShape="1">
          <a:blip r:embed="rId4">
            <a:alphaModFix/>
          </a:blip>
          <a:srcRect b="0" l="0" r="0" t="0"/>
          <a:stretch/>
        </p:blipFill>
        <p:spPr>
          <a:xfrm>
            <a:off x="8084457" y="676003"/>
            <a:ext cx="3854994" cy="2625633"/>
          </a:xfrm>
          <a:prstGeom prst="rect">
            <a:avLst/>
          </a:prstGeom>
          <a:noFill/>
          <a:ln>
            <a:noFill/>
          </a:ln>
        </p:spPr>
      </p:pic>
      <p:pic>
        <p:nvPicPr>
          <p:cNvPr id="275" name="Google Shape;275;p15"/>
          <p:cNvPicPr preferRelativeResize="0"/>
          <p:nvPr/>
        </p:nvPicPr>
        <p:blipFill rotWithShape="1">
          <a:blip r:embed="rId5">
            <a:alphaModFix/>
          </a:blip>
          <a:srcRect b="0" l="0" r="0" t="0"/>
          <a:stretch/>
        </p:blipFill>
        <p:spPr>
          <a:xfrm>
            <a:off x="3439016" y="3680461"/>
            <a:ext cx="4471796" cy="2319744"/>
          </a:xfrm>
          <a:prstGeom prst="rect">
            <a:avLst/>
          </a:prstGeom>
          <a:noFill/>
          <a:ln>
            <a:noFill/>
          </a:ln>
        </p:spPr>
      </p:pic>
      <p:pic>
        <p:nvPicPr>
          <p:cNvPr id="276" name="Google Shape;276;p15"/>
          <p:cNvPicPr preferRelativeResize="0"/>
          <p:nvPr/>
        </p:nvPicPr>
        <p:blipFill rotWithShape="1">
          <a:blip r:embed="rId6">
            <a:alphaModFix/>
          </a:blip>
          <a:srcRect b="0" l="0" r="0" t="0"/>
          <a:stretch/>
        </p:blipFill>
        <p:spPr>
          <a:xfrm>
            <a:off x="8084457" y="3680462"/>
            <a:ext cx="3854994" cy="23197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6"/>
          <p:cNvSpPr txBox="1"/>
          <p:nvPr>
            <p:ph type="title"/>
          </p:nvPr>
        </p:nvSpPr>
        <p:spPr>
          <a:xfrm>
            <a:off x="0" y="2228269"/>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1.1. INTERFACES</a:t>
            </a:r>
            <a:r>
              <a:rPr lang="es-CO"/>
              <a:t>  </a:t>
            </a:r>
            <a:endParaRPr/>
          </a:p>
        </p:txBody>
      </p:sp>
      <p:pic>
        <p:nvPicPr>
          <p:cNvPr id="282" name="Google Shape;282;p16"/>
          <p:cNvPicPr preferRelativeResize="0"/>
          <p:nvPr/>
        </p:nvPicPr>
        <p:blipFill rotWithShape="1">
          <a:blip r:embed="rId3">
            <a:alphaModFix/>
          </a:blip>
          <a:srcRect b="0" l="0" r="0" t="0"/>
          <a:stretch/>
        </p:blipFill>
        <p:spPr>
          <a:xfrm>
            <a:off x="3278500" y="827250"/>
            <a:ext cx="4308499" cy="2268975"/>
          </a:xfrm>
          <a:prstGeom prst="rect">
            <a:avLst/>
          </a:prstGeom>
          <a:noFill/>
          <a:ln>
            <a:noFill/>
          </a:ln>
        </p:spPr>
      </p:pic>
      <p:pic>
        <p:nvPicPr>
          <p:cNvPr id="283" name="Google Shape;283;p16"/>
          <p:cNvPicPr preferRelativeResize="0"/>
          <p:nvPr/>
        </p:nvPicPr>
        <p:blipFill rotWithShape="1">
          <a:blip r:embed="rId4">
            <a:alphaModFix/>
          </a:blip>
          <a:srcRect b="0" l="0" r="0" t="0"/>
          <a:stretch/>
        </p:blipFill>
        <p:spPr>
          <a:xfrm>
            <a:off x="7735423" y="827246"/>
            <a:ext cx="4341150" cy="2268989"/>
          </a:xfrm>
          <a:prstGeom prst="rect">
            <a:avLst/>
          </a:prstGeom>
          <a:noFill/>
          <a:ln>
            <a:noFill/>
          </a:ln>
        </p:spPr>
      </p:pic>
      <p:pic>
        <p:nvPicPr>
          <p:cNvPr id="284" name="Google Shape;284;p16"/>
          <p:cNvPicPr preferRelativeResize="0"/>
          <p:nvPr/>
        </p:nvPicPr>
        <p:blipFill rotWithShape="1">
          <a:blip r:embed="rId5">
            <a:alphaModFix/>
          </a:blip>
          <a:srcRect b="0" l="0" r="0" t="0"/>
          <a:stretch/>
        </p:blipFill>
        <p:spPr>
          <a:xfrm>
            <a:off x="7787650" y="3318949"/>
            <a:ext cx="4288925" cy="2514426"/>
          </a:xfrm>
          <a:prstGeom prst="rect">
            <a:avLst/>
          </a:prstGeom>
          <a:noFill/>
          <a:ln>
            <a:noFill/>
          </a:ln>
        </p:spPr>
      </p:pic>
      <p:pic>
        <p:nvPicPr>
          <p:cNvPr id="285" name="Google Shape;285;p16"/>
          <p:cNvPicPr preferRelativeResize="0"/>
          <p:nvPr/>
        </p:nvPicPr>
        <p:blipFill rotWithShape="1">
          <a:blip r:embed="rId6">
            <a:alphaModFix/>
          </a:blip>
          <a:srcRect b="0" l="0" r="0" t="0"/>
          <a:stretch/>
        </p:blipFill>
        <p:spPr>
          <a:xfrm>
            <a:off x="3278497" y="3318957"/>
            <a:ext cx="4308489" cy="2514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txBox="1"/>
          <p:nvPr>
            <p:ph type="title"/>
          </p:nvPr>
        </p:nvSpPr>
        <p:spPr>
          <a:xfrm>
            <a:off x="451057" y="-181174"/>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CONEXIÓN BASE DE DATOS</a:t>
            </a:r>
            <a:r>
              <a:rPr lang="es-CO"/>
              <a:t> </a:t>
            </a:r>
            <a:endParaRPr/>
          </a:p>
        </p:txBody>
      </p:sp>
      <p:sp>
        <p:nvSpPr>
          <p:cNvPr id="291" name="Google Shape;291;p17"/>
          <p:cNvSpPr txBox="1"/>
          <p:nvPr>
            <p:ph idx="1" type="body"/>
          </p:nvPr>
        </p:nvSpPr>
        <p:spPr>
          <a:xfrm>
            <a:off x="399482" y="1121025"/>
            <a:ext cx="5311638" cy="3124201"/>
          </a:xfrm>
          <a:prstGeom prst="rect">
            <a:avLst/>
          </a:prstGeom>
          <a:noFill/>
          <a:ln>
            <a:noFill/>
          </a:ln>
        </p:spPr>
        <p:txBody>
          <a:bodyPr anchorCtr="0" anchor="ctr" bIns="45700" lIns="91425" spcFirstLastPara="1" rIns="91425" wrap="square" tIns="45700">
            <a:normAutofit/>
          </a:bodyPr>
          <a:lstStyle/>
          <a:p>
            <a:pPr indent="-371475" lvl="0" marL="285750" rtl="0" algn="l">
              <a:spcBef>
                <a:spcPts val="910"/>
              </a:spcBef>
              <a:spcAft>
                <a:spcPts val="0"/>
              </a:spcAft>
              <a:buClr>
                <a:schemeClr val="lt1"/>
              </a:buClr>
              <a:buSzPts val="2900"/>
              <a:buChar char="•"/>
            </a:pPr>
            <a:r>
              <a:rPr lang="es-CO" cap="none"/>
              <a:t>La conexión a la base de datos en RunGym se realiza con C# usando el patrón MVC y SQL Server. Se utiliza la clase SqlConnection, con la cadena de conexión almacenada de forma segura en el archivo </a:t>
            </a:r>
            <a:r>
              <a:rPr i="1" lang="es-CO" cap="none"/>
              <a:t>App.config</a:t>
            </a:r>
            <a:r>
              <a:rPr lang="es-CO" cap="none"/>
              <a:t>.</a:t>
            </a:r>
            <a:endParaRPr sz="2900"/>
          </a:p>
        </p:txBody>
      </p:sp>
      <p:pic>
        <p:nvPicPr>
          <p:cNvPr id="292" name="Google Shape;292;p17"/>
          <p:cNvPicPr preferRelativeResize="0"/>
          <p:nvPr/>
        </p:nvPicPr>
        <p:blipFill rotWithShape="1">
          <a:blip r:embed="rId3">
            <a:alphaModFix/>
          </a:blip>
          <a:srcRect b="0" l="0" r="0" t="0"/>
          <a:stretch/>
        </p:blipFill>
        <p:spPr>
          <a:xfrm>
            <a:off x="7237464" y="155328"/>
            <a:ext cx="4375140" cy="2085294"/>
          </a:xfrm>
          <a:prstGeom prst="rect">
            <a:avLst/>
          </a:prstGeom>
          <a:noFill/>
          <a:ln>
            <a:noFill/>
          </a:ln>
        </p:spPr>
      </p:pic>
      <p:pic>
        <p:nvPicPr>
          <p:cNvPr id="293" name="Google Shape;293;p17"/>
          <p:cNvPicPr preferRelativeResize="0"/>
          <p:nvPr/>
        </p:nvPicPr>
        <p:blipFill rotWithShape="1">
          <a:blip r:embed="rId4">
            <a:alphaModFix/>
          </a:blip>
          <a:srcRect b="0" l="0" r="0" t="0"/>
          <a:stretch/>
        </p:blipFill>
        <p:spPr>
          <a:xfrm>
            <a:off x="7237469" y="2456228"/>
            <a:ext cx="4375139" cy="4013371"/>
          </a:xfrm>
          <a:prstGeom prst="rect">
            <a:avLst/>
          </a:prstGeom>
          <a:noFill/>
          <a:ln>
            <a:noFill/>
          </a:ln>
        </p:spPr>
      </p:pic>
      <p:pic>
        <p:nvPicPr>
          <p:cNvPr id="294" name="Google Shape;294;p17"/>
          <p:cNvPicPr preferRelativeResize="0"/>
          <p:nvPr/>
        </p:nvPicPr>
        <p:blipFill rotWithShape="1">
          <a:blip r:embed="rId5">
            <a:alphaModFix/>
          </a:blip>
          <a:srcRect b="0" l="0" r="0" t="0"/>
          <a:stretch/>
        </p:blipFill>
        <p:spPr>
          <a:xfrm>
            <a:off x="224349" y="4594248"/>
            <a:ext cx="6722401" cy="196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txBox="1"/>
          <p:nvPr>
            <p:ph type="title"/>
          </p:nvPr>
        </p:nvSpPr>
        <p:spPr>
          <a:xfrm>
            <a:off x="481766" y="400594"/>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BACK END</a:t>
            </a:r>
            <a:r>
              <a:rPr lang="es-CO"/>
              <a:t> </a:t>
            </a:r>
            <a:endParaRPr/>
          </a:p>
        </p:txBody>
      </p:sp>
      <p:pic>
        <p:nvPicPr>
          <p:cNvPr id="300" name="Google Shape;300;p18"/>
          <p:cNvPicPr preferRelativeResize="0"/>
          <p:nvPr/>
        </p:nvPicPr>
        <p:blipFill rotWithShape="1">
          <a:blip r:embed="rId3">
            <a:alphaModFix/>
          </a:blip>
          <a:srcRect b="0" l="0" r="0" t="0"/>
          <a:stretch/>
        </p:blipFill>
        <p:spPr>
          <a:xfrm>
            <a:off x="5387175" y="960025"/>
            <a:ext cx="6528275" cy="4617600"/>
          </a:xfrm>
          <a:prstGeom prst="rect">
            <a:avLst/>
          </a:prstGeom>
          <a:noFill/>
          <a:ln>
            <a:noFill/>
          </a:ln>
        </p:spPr>
      </p:pic>
      <p:sp>
        <p:nvSpPr>
          <p:cNvPr id="301" name="Google Shape;301;p18"/>
          <p:cNvSpPr/>
          <p:nvPr/>
        </p:nvSpPr>
        <p:spPr>
          <a:xfrm>
            <a:off x="389504" y="1920937"/>
            <a:ext cx="3888600" cy="3477900"/>
          </a:xfrm>
          <a:prstGeom prst="rect">
            <a:avLst/>
          </a:prstGeom>
          <a:noFill/>
          <a:ln>
            <a:noFill/>
          </a:ln>
        </p:spPr>
        <p:txBody>
          <a:bodyPr anchorCtr="0" anchor="ctr"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s-CO" sz="2000">
                <a:solidFill>
                  <a:schemeClr val="lt1"/>
                </a:solidFill>
                <a:latin typeface="Century Gothic"/>
                <a:ea typeface="Century Gothic"/>
                <a:cs typeface="Century Gothic"/>
                <a:sym typeface="Century Gothic"/>
              </a:rPr>
              <a:t>Este código del controlador </a:t>
            </a:r>
            <a:r>
              <a:rPr i="1" lang="es-CO" sz="2000">
                <a:solidFill>
                  <a:schemeClr val="lt1"/>
                </a:solidFill>
                <a:latin typeface="Century Gothic"/>
                <a:ea typeface="Century Gothic"/>
                <a:cs typeface="Century Gothic"/>
                <a:sym typeface="Century Gothic"/>
              </a:rPr>
              <a:t>PerfilController</a:t>
            </a:r>
            <a:r>
              <a:rPr lang="es-CO" sz="2000">
                <a:solidFill>
                  <a:schemeClr val="lt1"/>
                </a:solidFill>
                <a:latin typeface="Century Gothic"/>
                <a:ea typeface="Century Gothic"/>
                <a:cs typeface="Century Gothic"/>
                <a:sym typeface="Century Gothic"/>
              </a:rPr>
              <a:t> obtiene los datos del usuario desde un microservicio y los muestra en la vista. Si no hay sesión, redirige al login y gestiona posibles errores en la carga del perfil.</a:t>
            </a:r>
            <a:endParaRPr sz="2000">
              <a:solidFill>
                <a:schemeClr val="lt1"/>
              </a:solidFill>
              <a:latin typeface="Century Gothic"/>
              <a:ea typeface="Century Gothic"/>
              <a:cs typeface="Century Gothic"/>
              <a:sym typeface="Century Gothic"/>
            </a:endParaRPr>
          </a:p>
          <a:p>
            <a:pPr indent="0" lvl="0" marL="0" marR="0" rtl="0" algn="l">
              <a:lnSpc>
                <a:spcPct val="100000"/>
              </a:lnSpc>
              <a:spcBef>
                <a:spcPts val="1200"/>
              </a:spcBef>
              <a:spcAft>
                <a:spcPts val="0"/>
              </a:spcAft>
              <a:buClr>
                <a:schemeClr val="lt1"/>
              </a:buClr>
              <a:buSzPts val="2000"/>
              <a:buFont typeface="Arial"/>
              <a:buNone/>
            </a:pPr>
            <a:r>
              <a:t/>
            </a:r>
            <a:endParaRPr sz="2000">
              <a:solidFill>
                <a:schemeClr val="lt1"/>
              </a:solidFill>
            </a:endParaRPr>
          </a:p>
        </p:txBody>
      </p:sp>
      <p:sp>
        <p:nvSpPr>
          <p:cNvPr id="302" name="Google Shape;302;p18"/>
          <p:cNvSpPr/>
          <p:nvPr/>
        </p:nvSpPr>
        <p:spPr>
          <a:xfrm>
            <a:off x="4414750" y="2562496"/>
            <a:ext cx="835800" cy="1733100"/>
          </a:xfrm>
          <a:prstGeom prst="rightArrow">
            <a:avLst>
              <a:gd fmla="val 50000" name="adj1"/>
              <a:gd fmla="val 50000" name="adj2"/>
            </a:avLst>
          </a:prstGeom>
          <a:solidFill>
            <a:schemeClr val="accent1"/>
          </a:solidFill>
          <a:ln cap="rnd" cmpd="sng" w="19050">
            <a:solidFill>
              <a:srgbClr val="4197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9"/>
          <p:cNvSpPr txBox="1"/>
          <p:nvPr>
            <p:ph type="title"/>
          </p:nvPr>
        </p:nvSpPr>
        <p:spPr>
          <a:xfrm>
            <a:off x="1038788" y="575400"/>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FRONT END </a:t>
            </a:r>
            <a:endParaRPr b="1"/>
          </a:p>
        </p:txBody>
      </p:sp>
      <p:sp>
        <p:nvSpPr>
          <p:cNvPr id="308" name="Google Shape;308;p19"/>
          <p:cNvSpPr txBox="1"/>
          <p:nvPr>
            <p:ph idx="1" type="body"/>
          </p:nvPr>
        </p:nvSpPr>
        <p:spPr>
          <a:xfrm>
            <a:off x="0" y="1961605"/>
            <a:ext cx="5276804" cy="3124201"/>
          </a:xfrm>
          <a:prstGeom prst="rect">
            <a:avLst/>
          </a:prstGeom>
          <a:noFill/>
          <a:ln>
            <a:noFill/>
          </a:ln>
        </p:spPr>
        <p:txBody>
          <a:bodyPr anchorCtr="0" anchor="ctr" bIns="45700" lIns="91425" spcFirstLastPara="1" rIns="91425" wrap="square" tIns="45700">
            <a:normAutofit/>
          </a:bodyPr>
          <a:lstStyle/>
          <a:p>
            <a:pPr indent="0" lvl="0" marL="285750" rtl="0" algn="l">
              <a:spcBef>
                <a:spcPts val="0"/>
              </a:spcBef>
              <a:spcAft>
                <a:spcPts val="0"/>
              </a:spcAft>
              <a:buNone/>
            </a:pPr>
            <a:r>
              <a:rPr lang="es-CO" cap="none"/>
              <a:t>En el Front-End de RunGym, se trabajó la capa </a:t>
            </a:r>
            <a:r>
              <a:rPr i="1" lang="es-CO" cap="none"/>
              <a:t>Vista</a:t>
            </a:r>
            <a:r>
              <a:rPr lang="es-CO" cap="none"/>
              <a:t> del patrón MVC usando HTML5, CSS3, JavaScript y Bootstrap. Esta interfaz responsive permite al usuario registrar datos, definir metas, ver rutinas, consultar dieta y su resumen de bienestar.</a:t>
            </a:r>
            <a:endParaRPr sz="2900"/>
          </a:p>
        </p:txBody>
      </p:sp>
      <p:pic>
        <p:nvPicPr>
          <p:cNvPr id="309" name="Google Shape;309;p19"/>
          <p:cNvPicPr preferRelativeResize="0"/>
          <p:nvPr/>
        </p:nvPicPr>
        <p:blipFill rotWithShape="1">
          <a:blip r:embed="rId3">
            <a:alphaModFix/>
          </a:blip>
          <a:srcRect b="0" l="0" r="0" t="0"/>
          <a:stretch/>
        </p:blipFill>
        <p:spPr>
          <a:xfrm>
            <a:off x="5789190" y="1593736"/>
            <a:ext cx="3048844" cy="3859938"/>
          </a:xfrm>
          <a:prstGeom prst="rect">
            <a:avLst/>
          </a:prstGeom>
          <a:noFill/>
          <a:ln>
            <a:noFill/>
          </a:ln>
        </p:spPr>
      </p:pic>
      <p:pic>
        <p:nvPicPr>
          <p:cNvPr id="310" name="Google Shape;310;p19"/>
          <p:cNvPicPr preferRelativeResize="0"/>
          <p:nvPr/>
        </p:nvPicPr>
        <p:blipFill rotWithShape="1">
          <a:blip r:embed="rId4">
            <a:alphaModFix/>
          </a:blip>
          <a:srcRect b="0" l="0" r="0" t="0"/>
          <a:stretch/>
        </p:blipFill>
        <p:spPr>
          <a:xfrm>
            <a:off x="9110611" y="122464"/>
            <a:ext cx="2659924" cy="66130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b="0" l="0" r="0" t="0"/>
          <a:stretch/>
        </p:blipFill>
        <p:spPr>
          <a:xfrm>
            <a:off x="452649" y="414337"/>
            <a:ext cx="1499235" cy="1304925"/>
          </a:xfrm>
          <a:prstGeom prst="rect">
            <a:avLst/>
          </a:prstGeom>
          <a:noFill/>
          <a:ln>
            <a:noFill/>
          </a:ln>
        </p:spPr>
      </p:pic>
      <p:sp>
        <p:nvSpPr>
          <p:cNvPr id="140" name="Google Shape;140;p2"/>
          <p:cNvSpPr/>
          <p:nvPr/>
        </p:nvSpPr>
        <p:spPr>
          <a:xfrm>
            <a:off x="1951884" y="982133"/>
            <a:ext cx="9545849"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1" name="Google Shape;141;p2"/>
          <p:cNvSpPr/>
          <p:nvPr/>
        </p:nvSpPr>
        <p:spPr>
          <a:xfrm rot="5400000">
            <a:off x="8871372" y="3562775"/>
            <a:ext cx="5207002"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2" name="Google Shape;142;p2"/>
          <p:cNvSpPr/>
          <p:nvPr/>
        </p:nvSpPr>
        <p:spPr>
          <a:xfrm rot="10800000">
            <a:off x="1227667" y="6185201"/>
            <a:ext cx="10270066" cy="45720"/>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3" name="Google Shape;143;p2"/>
          <p:cNvSpPr/>
          <p:nvPr/>
        </p:nvSpPr>
        <p:spPr>
          <a:xfrm rot="-5400000">
            <a:off x="-1040863" y="3952232"/>
            <a:ext cx="4511660"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4" name="Google Shape;144;p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45" name="Google Shape;145;p2"/>
          <p:cNvPicPr preferRelativeResize="0"/>
          <p:nvPr/>
        </p:nvPicPr>
        <p:blipFill rotWithShape="1">
          <a:blip r:embed="rId4">
            <a:alphaModFix/>
          </a:blip>
          <a:srcRect b="1593" l="2260" r="0" t="0"/>
          <a:stretch/>
        </p:blipFill>
        <p:spPr>
          <a:xfrm>
            <a:off x="2207285" y="1490183"/>
            <a:ext cx="8468310" cy="40036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0"/>
          <p:cNvSpPr txBox="1"/>
          <p:nvPr>
            <p:ph type="title"/>
          </p:nvPr>
        </p:nvSpPr>
        <p:spPr>
          <a:xfrm>
            <a:off x="153925" y="-42746"/>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MANUAL DE USUARIO Y ADMINISTRADOR</a:t>
            </a:r>
            <a:r>
              <a:rPr lang="es-CO"/>
              <a:t> </a:t>
            </a:r>
            <a:endParaRPr/>
          </a:p>
        </p:txBody>
      </p:sp>
      <p:sp>
        <p:nvSpPr>
          <p:cNvPr id="316" name="Google Shape;316;p20"/>
          <p:cNvSpPr txBox="1"/>
          <p:nvPr>
            <p:ph idx="1" type="body"/>
          </p:nvPr>
        </p:nvSpPr>
        <p:spPr>
          <a:xfrm>
            <a:off x="256550" y="1436674"/>
            <a:ext cx="6613500" cy="4277700"/>
          </a:xfrm>
          <a:prstGeom prst="rect">
            <a:avLst/>
          </a:prstGeom>
          <a:noFill/>
          <a:ln>
            <a:noFill/>
          </a:ln>
        </p:spPr>
        <p:txBody>
          <a:bodyPr anchorCtr="0" anchor="ctr" bIns="45700" lIns="91425" spcFirstLastPara="1" rIns="91425" wrap="square" tIns="45700">
            <a:normAutofit/>
          </a:bodyPr>
          <a:lstStyle/>
          <a:p>
            <a:pPr indent="0" lvl="0" marL="285750" rtl="0" algn="l">
              <a:spcBef>
                <a:spcPts val="0"/>
              </a:spcBef>
              <a:spcAft>
                <a:spcPts val="0"/>
              </a:spcAft>
              <a:buNone/>
            </a:pPr>
            <a:r>
              <a:rPr lang="es-CO"/>
              <a:t>El manual explica el uso de RunGym, una plataforma en C# .NET MVC y SQL Server para crear rutinas personalizadas. Incluye pasos para registrarse, iniciar sesión, navegar por rutinas, dieta, metas, perfil y más, detallando la interfaz y funciones de cada sección.</a:t>
            </a:r>
            <a:endParaRPr/>
          </a:p>
        </p:txBody>
      </p:sp>
      <p:pic>
        <p:nvPicPr>
          <p:cNvPr id="317" name="Google Shape;317;p20"/>
          <p:cNvPicPr preferRelativeResize="0"/>
          <p:nvPr/>
        </p:nvPicPr>
        <p:blipFill rotWithShape="1">
          <a:blip r:embed="rId3">
            <a:alphaModFix/>
          </a:blip>
          <a:srcRect b="0" l="0" r="0" t="0"/>
          <a:stretch/>
        </p:blipFill>
        <p:spPr>
          <a:xfrm>
            <a:off x="7514775" y="1271375"/>
            <a:ext cx="4001924" cy="2812800"/>
          </a:xfrm>
          <a:prstGeom prst="rect">
            <a:avLst/>
          </a:prstGeom>
          <a:noFill/>
          <a:ln>
            <a:noFill/>
          </a:ln>
        </p:spPr>
      </p:pic>
      <p:pic>
        <p:nvPicPr>
          <p:cNvPr id="318" name="Google Shape;318;p20"/>
          <p:cNvPicPr preferRelativeResize="0"/>
          <p:nvPr/>
        </p:nvPicPr>
        <p:blipFill rotWithShape="1">
          <a:blip r:embed="rId4">
            <a:alphaModFix/>
          </a:blip>
          <a:srcRect b="0" l="0" r="0" t="0"/>
          <a:stretch/>
        </p:blipFill>
        <p:spPr>
          <a:xfrm>
            <a:off x="7514775" y="4239150"/>
            <a:ext cx="4001925" cy="2524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21"/>
          <p:cNvSpPr txBox="1"/>
          <p:nvPr>
            <p:ph type="title"/>
          </p:nvPr>
        </p:nvSpPr>
        <p:spPr>
          <a:xfrm>
            <a:off x="7540665" y="284650"/>
            <a:ext cx="51225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CALIDAD	</a:t>
            </a:r>
            <a:endParaRPr b="1"/>
          </a:p>
        </p:txBody>
      </p:sp>
      <p:sp>
        <p:nvSpPr>
          <p:cNvPr id="324" name="Google Shape;324;p21"/>
          <p:cNvSpPr txBox="1"/>
          <p:nvPr>
            <p:ph idx="1" type="body"/>
          </p:nvPr>
        </p:nvSpPr>
        <p:spPr>
          <a:xfrm>
            <a:off x="5863919" y="1911341"/>
            <a:ext cx="5925900" cy="3849900"/>
          </a:xfrm>
          <a:prstGeom prst="rect">
            <a:avLst/>
          </a:prstGeom>
          <a:noFill/>
          <a:ln>
            <a:noFill/>
          </a:ln>
        </p:spPr>
        <p:txBody>
          <a:bodyPr anchorCtr="0" anchor="ctr" bIns="45700" lIns="91425" spcFirstLastPara="1" rIns="91425" wrap="square" tIns="45700">
            <a:normAutofit/>
          </a:bodyPr>
          <a:lstStyle/>
          <a:p>
            <a:pPr indent="0" lvl="0" marL="285750" rtl="0" algn="l">
              <a:lnSpc>
                <a:spcPct val="90000"/>
              </a:lnSpc>
              <a:spcBef>
                <a:spcPts val="0"/>
              </a:spcBef>
              <a:spcAft>
                <a:spcPts val="0"/>
              </a:spcAft>
              <a:buNone/>
            </a:pPr>
            <a:r>
              <a:rPr lang="es-CO"/>
              <a:t>Se realizaron pruebas manuales en RunGym para validar funciones clave como registro, rutinas, dietas y metas. Se definieron criterios de aceptación y casos de prueba. El caso mostrado verifica el inicio de sesión inicial y el acceso al manual interactivo</a:t>
            </a:r>
            <a:endParaRPr sz="1900"/>
          </a:p>
          <a:p>
            <a:pPr indent="-203517" lvl="0" marL="285750" rtl="0" algn="l">
              <a:lnSpc>
                <a:spcPct val="90000"/>
              </a:lnSpc>
              <a:spcBef>
                <a:spcPts val="859"/>
              </a:spcBef>
              <a:spcAft>
                <a:spcPts val="0"/>
              </a:spcAft>
              <a:buSzPts val="1400"/>
              <a:buNone/>
            </a:pPr>
            <a:r>
              <a:t/>
            </a:r>
            <a:endParaRPr sz="1400"/>
          </a:p>
        </p:txBody>
      </p:sp>
      <p:pic>
        <p:nvPicPr>
          <p:cNvPr descr="Gestión de control de calidad para el microempresario." id="325" name="Google Shape;325;p21"/>
          <p:cNvPicPr preferRelativeResize="0"/>
          <p:nvPr/>
        </p:nvPicPr>
        <p:blipFill rotWithShape="1">
          <a:blip r:embed="rId4">
            <a:alphaModFix/>
          </a:blip>
          <a:srcRect b="0" l="0" r="0" t="0"/>
          <a:stretch/>
        </p:blipFill>
        <p:spPr>
          <a:xfrm>
            <a:off x="412317" y="1911338"/>
            <a:ext cx="5451600" cy="3211200"/>
          </a:xfrm>
          <a:prstGeom prst="roundRect">
            <a:avLst>
              <a:gd fmla="val 3517" name="adj"/>
            </a:avLst>
          </a:prstGeom>
          <a:noFill/>
          <a:ln cap="flat" cmpd="sng" w="38100">
            <a:solidFill>
              <a:srgbClr val="363D4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22"/>
          <p:cNvSpPr txBox="1"/>
          <p:nvPr>
            <p:ph type="title"/>
          </p:nvPr>
        </p:nvSpPr>
        <p:spPr>
          <a:xfrm>
            <a:off x="378151" y="-383750"/>
            <a:ext cx="4049700" cy="5215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Century Gothic"/>
              <a:buNone/>
            </a:pPr>
            <a:r>
              <a:rPr b="1" lang="es-CO" sz="3100"/>
              <a:t>MÓDULOS Y ROLES</a:t>
            </a:r>
            <a:r>
              <a:rPr lang="es-CO" sz="2800"/>
              <a:t> </a:t>
            </a:r>
            <a:endParaRPr/>
          </a:p>
        </p:txBody>
      </p:sp>
      <p:sp>
        <p:nvSpPr>
          <p:cNvPr id="331" name="Google Shape;331;p22"/>
          <p:cNvSpPr txBox="1"/>
          <p:nvPr>
            <p:ph idx="1" type="body"/>
          </p:nvPr>
        </p:nvSpPr>
        <p:spPr>
          <a:xfrm>
            <a:off x="4881960" y="744979"/>
            <a:ext cx="6828000" cy="3353400"/>
          </a:xfrm>
          <a:prstGeom prst="rect">
            <a:avLst/>
          </a:prstGeom>
          <a:noFill/>
          <a:ln>
            <a:noFill/>
          </a:ln>
        </p:spPr>
        <p:txBody>
          <a:bodyPr anchorCtr="0" anchor="ctr" bIns="45700" lIns="91425" spcFirstLastPara="1" rIns="91425" wrap="square" tIns="45700">
            <a:normAutofit/>
          </a:bodyPr>
          <a:lstStyle/>
          <a:p>
            <a:pPr indent="0" lvl="0" marL="285750" rtl="0" algn="l">
              <a:spcBef>
                <a:spcPts val="0"/>
              </a:spcBef>
              <a:spcAft>
                <a:spcPts val="0"/>
              </a:spcAft>
              <a:buNone/>
            </a:pPr>
            <a:r>
              <a:rPr b="1" lang="es-CO">
                <a:solidFill>
                  <a:schemeClr val="accent1"/>
                </a:solidFill>
              </a:rPr>
              <a:t>RunGym</a:t>
            </a:r>
            <a:r>
              <a:rPr lang="es-CO">
                <a:solidFill>
                  <a:schemeClr val="accent1"/>
                </a:solidFill>
              </a:rPr>
              <a:t> </a:t>
            </a:r>
            <a:r>
              <a:rPr lang="es-CO"/>
              <a:t>es un aplicativo web desarrollado en C#.NET, MVC y SQL Server, que permite gestionar rutinas de ejercicio en casa y recopilar datos del usuario como género, objetivos, tipo de cuerpo, dieta, peso, altura, actividad física, sueño, hidratación y bienestar general.</a:t>
            </a:r>
            <a:endParaRPr/>
          </a:p>
        </p:txBody>
      </p:sp>
      <p:pic>
        <p:nvPicPr>
          <p:cNvPr id="332" name="Google Shape;332;p22"/>
          <p:cNvPicPr preferRelativeResize="0"/>
          <p:nvPr/>
        </p:nvPicPr>
        <p:blipFill rotWithShape="1">
          <a:blip r:embed="rId4">
            <a:alphaModFix/>
          </a:blip>
          <a:srcRect b="0" l="0" r="0" t="0"/>
          <a:stretch/>
        </p:blipFill>
        <p:spPr>
          <a:xfrm>
            <a:off x="0" y="4595425"/>
            <a:ext cx="12192000" cy="18377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23"/>
          <p:cNvSpPr txBox="1"/>
          <p:nvPr>
            <p:ph type="title"/>
          </p:nvPr>
        </p:nvSpPr>
        <p:spPr>
          <a:xfrm>
            <a:off x="643192" y="609600"/>
            <a:ext cx="3643674"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2800"/>
              <a:buFont typeface="Century Gothic"/>
              <a:buNone/>
            </a:pPr>
            <a:r>
              <a:rPr b="1" lang="es-CO"/>
              <a:t>	COSTOS </a:t>
            </a:r>
            <a:endParaRPr b="1" sz="3600"/>
          </a:p>
        </p:txBody>
      </p:sp>
      <p:sp>
        <p:nvSpPr>
          <p:cNvPr id="338" name="Google Shape;338;p23"/>
          <p:cNvSpPr txBox="1"/>
          <p:nvPr/>
        </p:nvSpPr>
        <p:spPr>
          <a:xfrm>
            <a:off x="0" y="1639722"/>
            <a:ext cx="4286866" cy="4243553"/>
          </a:xfrm>
          <a:prstGeom prst="rect">
            <a:avLst/>
          </a:prstGeom>
          <a:noFill/>
          <a:ln>
            <a:noFill/>
          </a:ln>
        </p:spPr>
        <p:txBody>
          <a:bodyPr anchorCtr="0" anchor="ctr" bIns="45700" lIns="91425" spcFirstLastPara="1" rIns="91425" wrap="square" tIns="45700">
            <a:normAutofit/>
          </a:bodyPr>
          <a:lstStyle/>
          <a:p>
            <a:pPr indent="0" lvl="0" marL="457200" rtl="0" algn="l">
              <a:lnSpc>
                <a:spcPct val="115000"/>
              </a:lnSpc>
              <a:spcBef>
                <a:spcPts val="1200"/>
              </a:spcBef>
              <a:spcAft>
                <a:spcPts val="0"/>
              </a:spcAft>
              <a:buNone/>
            </a:pPr>
            <a:r>
              <a:rPr lang="es-CO" sz="2000" cap="small">
                <a:solidFill>
                  <a:schemeClr val="lt1"/>
                </a:solidFill>
                <a:latin typeface="Century Gothic"/>
                <a:ea typeface="Century Gothic"/>
                <a:cs typeface="Century Gothic"/>
                <a:sym typeface="Century Gothic"/>
              </a:rPr>
              <a:t>El presupuesto incluye costos de personal, equipos, licencias de software y servicios básicos. Se añade un 15 % por imprevistos y un 20 % de ganancia, alcanzando un total de $132,390,720.</a:t>
            </a:r>
            <a:endParaRPr sz="2000" cap="small">
              <a:solidFill>
                <a:schemeClr val="lt1"/>
              </a:solidFill>
              <a:latin typeface="Century Gothic"/>
              <a:ea typeface="Century Gothic"/>
              <a:cs typeface="Century Gothic"/>
              <a:sym typeface="Century Gothic"/>
            </a:endParaRPr>
          </a:p>
          <a:p>
            <a:pPr indent="-101600" lvl="0" marL="0" marR="0" rtl="0" algn="l">
              <a:lnSpc>
                <a:spcPct val="90000"/>
              </a:lnSpc>
              <a:spcBef>
                <a:spcPts val="1200"/>
              </a:spcBef>
              <a:spcAft>
                <a:spcPts val="0"/>
              </a:spcAft>
              <a:buClr>
                <a:schemeClr val="lt1"/>
              </a:buClr>
              <a:buSzPts val="1600"/>
              <a:buFont typeface="Century Gothic"/>
              <a:buChar char="•"/>
            </a:pPr>
            <a:r>
              <a:t/>
            </a:r>
            <a:endParaRPr b="1" sz="1600" cap="small">
              <a:solidFill>
                <a:schemeClr val="lt1"/>
              </a:solidFill>
              <a:latin typeface="Century Gothic"/>
              <a:ea typeface="Century Gothic"/>
              <a:cs typeface="Century Gothic"/>
              <a:sym typeface="Century Gothic"/>
            </a:endParaRPr>
          </a:p>
        </p:txBody>
      </p:sp>
      <p:sp>
        <p:nvSpPr>
          <p:cNvPr id="339" name="Google Shape;339;p23"/>
          <p:cNvSpPr/>
          <p:nvPr/>
        </p:nvSpPr>
        <p:spPr>
          <a:xfrm>
            <a:off x="4630994" y="620720"/>
            <a:ext cx="6929447" cy="5272133"/>
          </a:xfrm>
          <a:prstGeom prst="roundRect">
            <a:avLst>
              <a:gd fmla="val 3812" name="adj"/>
            </a:avLst>
          </a:prstGeom>
          <a:solidFill>
            <a:srgbClr val="FFFFFF"/>
          </a:solidFill>
          <a:ln cap="flat" cmpd="sng" w="38100">
            <a:solidFill>
              <a:srgbClr val="363D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40" name="Google Shape;340;p23"/>
          <p:cNvPicPr preferRelativeResize="0"/>
          <p:nvPr>
            <p:ph idx="1" type="body"/>
          </p:nvPr>
        </p:nvPicPr>
        <p:blipFill rotWithShape="1">
          <a:blip r:embed="rId4">
            <a:alphaModFix/>
          </a:blip>
          <a:srcRect b="0" l="0" r="0" t="0"/>
          <a:stretch/>
        </p:blipFill>
        <p:spPr>
          <a:xfrm>
            <a:off x="5128626" y="1639722"/>
            <a:ext cx="5934182" cy="32341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4"/>
          <p:cNvSpPr/>
          <p:nvPr/>
        </p:nvSpPr>
        <p:spPr>
          <a:xfrm>
            <a:off x="2112362" y="4700842"/>
            <a:ext cx="8133300" cy="106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s-CO" sz="4700" cap="none">
                <a:solidFill>
                  <a:schemeClr val="accent1"/>
                </a:solidFill>
                <a:latin typeface="Century Gothic"/>
                <a:ea typeface="Century Gothic"/>
                <a:cs typeface="Century Gothic"/>
                <a:sym typeface="Century Gothic"/>
              </a:rPr>
              <a:t>GRACIAS A TODOS</a:t>
            </a:r>
            <a:br>
              <a:rPr b="0" lang="es-CO" sz="8000" cap="none">
                <a:solidFill>
                  <a:schemeClr val="accent1"/>
                </a:solidFill>
                <a:latin typeface="Century Gothic"/>
                <a:ea typeface="Century Gothic"/>
                <a:cs typeface="Century Gothic"/>
                <a:sym typeface="Century Gothic"/>
              </a:rPr>
            </a:br>
            <a:br>
              <a:rPr b="0" lang="es-CO" sz="8000" cap="none">
                <a:solidFill>
                  <a:schemeClr val="accent1"/>
                </a:solidFill>
                <a:latin typeface="Century Gothic"/>
                <a:ea typeface="Century Gothic"/>
                <a:cs typeface="Century Gothic"/>
                <a:sym typeface="Century Gothic"/>
              </a:rPr>
            </a:br>
            <a:endParaRPr/>
          </a:p>
        </p:txBody>
      </p:sp>
      <p:sp>
        <p:nvSpPr>
          <p:cNvPr id="346" name="Google Shape;346;p24"/>
          <p:cNvSpPr txBox="1"/>
          <p:nvPr/>
        </p:nvSpPr>
        <p:spPr>
          <a:xfrm>
            <a:off x="2632625" y="2742725"/>
            <a:ext cx="7191600" cy="17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2000">
                <a:solidFill>
                  <a:schemeClr val="lt1"/>
                </a:solidFill>
                <a:latin typeface="Century Gothic"/>
                <a:ea typeface="Century Gothic"/>
                <a:cs typeface="Century Gothic"/>
                <a:sym typeface="Century Gothic"/>
              </a:rPr>
              <a:t>"Con disciplina, visión y pasión, RunGym dejará de ser una idea... y se convertirá en el impulso que transforma la salud desde casa."</a:t>
            </a:r>
            <a:endParaRPr sz="2000">
              <a:solidFill>
                <a:schemeClr val="lt1"/>
              </a:solidFill>
              <a:latin typeface="Century Gothic"/>
              <a:ea typeface="Century Gothic"/>
              <a:cs typeface="Century Gothic"/>
              <a:sym typeface="Century Gothic"/>
            </a:endParaRPr>
          </a:p>
        </p:txBody>
      </p:sp>
      <p:pic>
        <p:nvPicPr>
          <p:cNvPr id="347" name="Google Shape;347;p24"/>
          <p:cNvPicPr preferRelativeResize="0"/>
          <p:nvPr/>
        </p:nvPicPr>
        <p:blipFill rotWithShape="1">
          <a:blip r:embed="rId3">
            <a:alphaModFix/>
          </a:blip>
          <a:srcRect b="0" l="0" r="0" t="0"/>
          <a:stretch/>
        </p:blipFill>
        <p:spPr>
          <a:xfrm>
            <a:off x="5346387" y="705087"/>
            <a:ext cx="1499235" cy="130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
          <p:cNvSpPr txBox="1"/>
          <p:nvPr>
            <p:ph type="ctrTitle"/>
          </p:nvPr>
        </p:nvSpPr>
        <p:spPr>
          <a:xfrm>
            <a:off x="1797950" y="-1569250"/>
            <a:ext cx="8812500" cy="33672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000"/>
              <a:buFont typeface="Arial"/>
              <a:buNone/>
            </a:pPr>
            <a:r>
              <a:rPr b="1" lang="es-CO" sz="3000" cap="none">
                <a:latin typeface="Arial"/>
                <a:ea typeface="Arial"/>
                <a:cs typeface="Arial"/>
                <a:sym typeface="Arial"/>
              </a:rPr>
              <a:t>INTRODUCCIÓN</a:t>
            </a:r>
            <a:r>
              <a:rPr lang="es-CO" sz="3000" cap="none">
                <a:latin typeface="Arial"/>
                <a:ea typeface="Arial"/>
                <a:cs typeface="Arial"/>
                <a:sym typeface="Arial"/>
              </a:rPr>
              <a:t> </a:t>
            </a:r>
            <a:endParaRPr sz="5800"/>
          </a:p>
        </p:txBody>
      </p:sp>
      <p:pic>
        <p:nvPicPr>
          <p:cNvPr id="151" name="Google Shape;151;p3"/>
          <p:cNvPicPr preferRelativeResize="0"/>
          <p:nvPr/>
        </p:nvPicPr>
        <p:blipFill rotWithShape="1">
          <a:blip r:embed="rId3">
            <a:alphaModFix/>
          </a:blip>
          <a:srcRect b="0" l="0" r="0" t="0"/>
          <a:stretch/>
        </p:blipFill>
        <p:spPr>
          <a:xfrm>
            <a:off x="452649" y="414337"/>
            <a:ext cx="1499235" cy="1304925"/>
          </a:xfrm>
          <a:prstGeom prst="rect">
            <a:avLst/>
          </a:prstGeom>
          <a:noFill/>
          <a:ln>
            <a:noFill/>
          </a:ln>
        </p:spPr>
      </p:pic>
      <p:sp>
        <p:nvSpPr>
          <p:cNvPr id="152" name="Google Shape;152;p3"/>
          <p:cNvSpPr/>
          <p:nvPr/>
        </p:nvSpPr>
        <p:spPr>
          <a:xfrm>
            <a:off x="1951884" y="687628"/>
            <a:ext cx="9545849"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3" name="Google Shape;153;p3"/>
          <p:cNvSpPr/>
          <p:nvPr/>
        </p:nvSpPr>
        <p:spPr>
          <a:xfrm rot="5400000">
            <a:off x="8626172" y="3554216"/>
            <a:ext cx="5733177"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4" name="Google Shape;154;p3"/>
          <p:cNvSpPr/>
          <p:nvPr/>
        </p:nvSpPr>
        <p:spPr>
          <a:xfrm rot="10800000">
            <a:off x="1222695" y="6443663"/>
            <a:ext cx="10270066" cy="45720"/>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5" name="Google Shape;155;p3"/>
          <p:cNvSpPr/>
          <p:nvPr/>
        </p:nvSpPr>
        <p:spPr>
          <a:xfrm rot="-5400000">
            <a:off x="-1170094" y="4081464"/>
            <a:ext cx="4770124"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6" name="Google Shape;156;p3"/>
          <p:cNvSpPr txBox="1"/>
          <p:nvPr/>
        </p:nvSpPr>
        <p:spPr>
          <a:xfrm>
            <a:off x="1591208" y="2608586"/>
            <a:ext cx="9713400" cy="3001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Clr>
                <a:schemeClr val="dk1"/>
              </a:buClr>
              <a:buSzPts val="1100"/>
              <a:buFont typeface="Arial"/>
              <a:buNone/>
            </a:pPr>
            <a:r>
              <a:rPr lang="es-CO" sz="2000">
                <a:solidFill>
                  <a:schemeClr val="lt1"/>
                </a:solidFill>
                <a:latin typeface="Century Gothic"/>
                <a:ea typeface="Century Gothic"/>
                <a:cs typeface="Century Gothic"/>
                <a:sym typeface="Century Gothic"/>
              </a:rPr>
              <a:t>El proyecto</a:t>
            </a:r>
            <a:r>
              <a:rPr lang="es-CO" sz="2000">
                <a:solidFill>
                  <a:schemeClr val="accent1"/>
                </a:solidFill>
                <a:latin typeface="Century Gothic"/>
                <a:ea typeface="Century Gothic"/>
                <a:cs typeface="Century Gothic"/>
                <a:sym typeface="Century Gothic"/>
              </a:rPr>
              <a:t> RUNGYM</a:t>
            </a:r>
            <a:r>
              <a:rPr lang="es-CO" sz="2000">
                <a:solidFill>
                  <a:schemeClr val="lt1"/>
                </a:solidFill>
                <a:latin typeface="Century Gothic"/>
                <a:ea typeface="Century Gothic"/>
                <a:cs typeface="Century Gothic"/>
                <a:sym typeface="Century Gothic"/>
              </a:rPr>
              <a:t> es una aplicación web enfocada en el bienestar y la salud personal, que ofrece rutinas de ejercicio, seguimiento físico y asesoría nutricional desde cualquier lugar. Está desarrollada en C# con .NET Framework y utiliza SQL Server para una gestión segura de datos. El taller analiza los lenguajes utilizados, la plataforma, el servidor web y la integración tecnológica, además de evaluar la facilidad para generar instaladores para su distribución.</a:t>
            </a:r>
            <a:endParaRPr sz="2000">
              <a:solidFill>
                <a:schemeClr val="lt1"/>
              </a:solidFill>
              <a:latin typeface="Century Gothic"/>
              <a:ea typeface="Century Gothic"/>
              <a:cs typeface="Century Gothic"/>
              <a:sym typeface="Century Gothic"/>
            </a:endParaRPr>
          </a:p>
          <a:p>
            <a:pPr indent="0" lvl="0" marL="0" marR="0" rtl="0" algn="l">
              <a:spcBef>
                <a:spcPts val="120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
          <p:cNvSpPr txBox="1"/>
          <p:nvPr>
            <p:ph type="ctrTitle"/>
          </p:nvPr>
        </p:nvSpPr>
        <p:spPr>
          <a:xfrm>
            <a:off x="2588240" y="-1652184"/>
            <a:ext cx="8676300" cy="32004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accent1"/>
              </a:buClr>
              <a:buSzPts val="2000"/>
              <a:buFont typeface="Arial"/>
              <a:buNone/>
            </a:pPr>
            <a:r>
              <a:rPr b="1" lang="es-CO" sz="2000" cap="none">
                <a:latin typeface="Arial"/>
                <a:ea typeface="Arial"/>
                <a:cs typeface="Arial"/>
                <a:sym typeface="Arial"/>
              </a:rPr>
              <a:t>Objetivo General</a:t>
            </a:r>
            <a:r>
              <a:rPr lang="es-CO" sz="2000" cap="none">
                <a:latin typeface="Arial"/>
                <a:ea typeface="Arial"/>
                <a:cs typeface="Arial"/>
                <a:sym typeface="Arial"/>
              </a:rPr>
              <a:t>  </a:t>
            </a:r>
            <a:endParaRPr/>
          </a:p>
        </p:txBody>
      </p:sp>
      <p:pic>
        <p:nvPicPr>
          <p:cNvPr id="162" name="Google Shape;162;p4"/>
          <p:cNvPicPr preferRelativeResize="0"/>
          <p:nvPr/>
        </p:nvPicPr>
        <p:blipFill rotWithShape="1">
          <a:blip r:embed="rId3">
            <a:alphaModFix/>
          </a:blip>
          <a:srcRect b="0" l="0" r="0" t="0"/>
          <a:stretch/>
        </p:blipFill>
        <p:spPr>
          <a:xfrm>
            <a:off x="452649" y="414337"/>
            <a:ext cx="1499235" cy="1304925"/>
          </a:xfrm>
          <a:prstGeom prst="rect">
            <a:avLst/>
          </a:prstGeom>
          <a:noFill/>
          <a:ln>
            <a:noFill/>
          </a:ln>
        </p:spPr>
      </p:pic>
      <p:sp>
        <p:nvSpPr>
          <p:cNvPr id="163" name="Google Shape;163;p4"/>
          <p:cNvSpPr/>
          <p:nvPr/>
        </p:nvSpPr>
        <p:spPr>
          <a:xfrm>
            <a:off x="1951884" y="687628"/>
            <a:ext cx="9545849"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4" name="Google Shape;164;p4"/>
          <p:cNvSpPr/>
          <p:nvPr/>
        </p:nvSpPr>
        <p:spPr>
          <a:xfrm rot="5400000">
            <a:off x="8626172" y="3554216"/>
            <a:ext cx="5733177"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5" name="Google Shape;165;p4"/>
          <p:cNvSpPr/>
          <p:nvPr/>
        </p:nvSpPr>
        <p:spPr>
          <a:xfrm rot="10800000">
            <a:off x="899974" y="6443667"/>
            <a:ext cx="10270066" cy="45720"/>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6" name="Google Shape;166;p4"/>
          <p:cNvSpPr/>
          <p:nvPr/>
        </p:nvSpPr>
        <p:spPr>
          <a:xfrm rot="-5400000">
            <a:off x="-1493243" y="4081465"/>
            <a:ext cx="4770124"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7" name="Google Shape;167;p4"/>
          <p:cNvSpPr txBox="1"/>
          <p:nvPr/>
        </p:nvSpPr>
        <p:spPr>
          <a:xfrm>
            <a:off x="3048895" y="1589222"/>
            <a:ext cx="8421000" cy="1754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lt1"/>
                </a:solidFill>
                <a:latin typeface="Century Gothic"/>
                <a:ea typeface="Century Gothic"/>
                <a:cs typeface="Century Gothic"/>
                <a:sym typeface="Century Gothic"/>
              </a:rPr>
              <a:t>Desarrollar un aplicativo web llamado RunGym, basado en C#.NET MVC y SQL Server, que permita generar rutinas de ejercicio personalizadas para realizar desde casa, a partir del análisis de datos individuales del usuario, con el fin de mejorar su salud física y emocional mediante un plan adaptado a sus metas y estilo de vida.</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8" name="Google Shape;168;p4"/>
          <p:cNvSpPr txBox="1"/>
          <p:nvPr/>
        </p:nvSpPr>
        <p:spPr>
          <a:xfrm>
            <a:off x="2821427" y="1136202"/>
            <a:ext cx="8676300" cy="3200400"/>
          </a:xfrm>
          <a:prstGeom prst="rect">
            <a:avLst/>
          </a:prstGeom>
          <a:noFill/>
          <a:ln>
            <a:noFill/>
          </a:ln>
        </p:spPr>
        <p:txBody>
          <a:bodyPr anchorCtr="0" anchor="b" bIns="45700" lIns="91425" spcFirstLastPara="1" rIns="91425" wrap="square" tIns="45700">
            <a:normAutofit/>
          </a:bodyPr>
          <a:lstStyle/>
          <a:p>
            <a:pPr indent="0" lvl="0" marL="0" marR="0" rtl="0" algn="r">
              <a:spcBef>
                <a:spcPts val="0"/>
              </a:spcBef>
              <a:spcAft>
                <a:spcPts val="0"/>
              </a:spcAft>
              <a:buClr>
                <a:schemeClr val="accent1"/>
              </a:buClr>
              <a:buSzPts val="2000"/>
              <a:buFont typeface="Century Gothic"/>
              <a:buNone/>
            </a:pPr>
            <a:r>
              <a:rPr b="1" lang="es-CO" sz="2000" cap="none">
                <a:solidFill>
                  <a:schemeClr val="accent1"/>
                </a:solidFill>
                <a:latin typeface="Century Gothic"/>
                <a:ea typeface="Century Gothic"/>
                <a:cs typeface="Century Gothic"/>
                <a:sym typeface="Century Gothic"/>
              </a:rPr>
              <a:t>Objetivos Específicos</a:t>
            </a:r>
            <a:endParaRPr b="1" sz="2000" cap="none">
              <a:solidFill>
                <a:schemeClr val="accent1"/>
              </a:solidFill>
              <a:latin typeface="Century Gothic"/>
              <a:ea typeface="Century Gothic"/>
              <a:cs typeface="Century Gothic"/>
              <a:sym typeface="Century Gothic"/>
            </a:endParaRPr>
          </a:p>
          <a:p>
            <a:pPr indent="0" lvl="0" marL="0" marR="0" rtl="0" algn="ctr">
              <a:spcBef>
                <a:spcPts val="0"/>
              </a:spcBef>
              <a:spcAft>
                <a:spcPts val="0"/>
              </a:spcAft>
              <a:buClr>
                <a:schemeClr val="accent1"/>
              </a:buClr>
              <a:buSzPts val="2000"/>
              <a:buFont typeface="Arial"/>
              <a:buNone/>
            </a:pPr>
            <a:r>
              <a:rPr lang="es-CO" sz="2000" cap="none">
                <a:solidFill>
                  <a:schemeClr val="accent1"/>
                </a:solidFill>
                <a:latin typeface="Arial"/>
                <a:ea typeface="Arial"/>
                <a:cs typeface="Arial"/>
                <a:sym typeface="Arial"/>
              </a:rPr>
              <a:t>  </a:t>
            </a:r>
            <a:endParaRPr/>
          </a:p>
        </p:txBody>
      </p:sp>
      <p:sp>
        <p:nvSpPr>
          <p:cNvPr id="169" name="Google Shape;169;p4"/>
          <p:cNvSpPr txBox="1"/>
          <p:nvPr/>
        </p:nvSpPr>
        <p:spPr>
          <a:xfrm>
            <a:off x="2408848" y="4258331"/>
            <a:ext cx="9035100" cy="15084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O" sz="1800">
                <a:solidFill>
                  <a:schemeClr val="lt1"/>
                </a:solidFill>
                <a:latin typeface="Century Gothic"/>
                <a:ea typeface="Century Gothic"/>
                <a:cs typeface="Century Gothic"/>
                <a:sym typeface="Century Gothic"/>
              </a:rPr>
              <a:t>El objetivo es recolectar y gestionar datos clave del usuario como edad, género, peso, altura, nivel de actividad y metas, mediante una interfaz web intuitiva que facilite el ingreso y consulta de información. Además, se implementa una base de datos en SQL Server para almacenar de forma segura los datos personales y el historial de progreso</a:t>
            </a:r>
            <a:r>
              <a:rPr lang="es-CO" sz="2000">
                <a:solidFill>
                  <a:schemeClr val="lt1"/>
                </a:solidFill>
                <a:latin typeface="Century Gothic"/>
                <a:ea typeface="Century Gothic"/>
                <a:cs typeface="Century Gothic"/>
                <a:sym typeface="Century Gothic"/>
              </a:rPr>
              <a:t>.</a:t>
            </a:r>
            <a:endParaRPr sz="1600"/>
          </a:p>
        </p:txBody>
      </p:sp>
      <p:sp>
        <p:nvSpPr>
          <p:cNvPr descr="Los objetivos generales de una empresa | Ejemplos de objetivos generales" id="170" name="Google Shape;170;p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71" name="Google Shape;171;p4"/>
          <p:cNvPicPr preferRelativeResize="0"/>
          <p:nvPr/>
        </p:nvPicPr>
        <p:blipFill rotWithShape="1">
          <a:blip r:embed="rId4">
            <a:alphaModFix/>
          </a:blip>
          <a:srcRect b="0" l="0" r="0" t="0"/>
          <a:stretch/>
        </p:blipFill>
        <p:spPr>
          <a:xfrm>
            <a:off x="1345420" y="1859138"/>
            <a:ext cx="1272727" cy="1042163"/>
          </a:xfrm>
          <a:prstGeom prst="rect">
            <a:avLst/>
          </a:prstGeom>
          <a:noFill/>
          <a:ln>
            <a:noFill/>
          </a:ln>
        </p:spPr>
      </p:pic>
      <p:sp>
        <p:nvSpPr>
          <p:cNvPr id="172" name="Google Shape;172;p4"/>
          <p:cNvSpPr/>
          <p:nvPr/>
        </p:nvSpPr>
        <p:spPr>
          <a:xfrm>
            <a:off x="1345424" y="1755025"/>
            <a:ext cx="1292400" cy="12504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DDF5F0"/>
              </a:solidFill>
              <a:latin typeface="Century Gothic"/>
              <a:ea typeface="Century Gothic"/>
              <a:cs typeface="Century Gothic"/>
              <a:sym typeface="Century Gothic"/>
            </a:endParaRPr>
          </a:p>
        </p:txBody>
      </p:sp>
      <p:pic>
        <p:nvPicPr>
          <p:cNvPr descr="Objetivos - Diccionario de símbolos políticos y sociales" id="173" name="Google Shape;173;p4"/>
          <p:cNvPicPr preferRelativeResize="0"/>
          <p:nvPr/>
        </p:nvPicPr>
        <p:blipFill rotWithShape="1">
          <a:blip r:embed="rId5">
            <a:alphaModFix/>
          </a:blip>
          <a:srcRect b="0" l="0" r="0" t="0"/>
          <a:stretch/>
        </p:blipFill>
        <p:spPr>
          <a:xfrm>
            <a:off x="1303910" y="4289080"/>
            <a:ext cx="1250411" cy="12504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
          <p:cNvSpPr txBox="1"/>
          <p:nvPr>
            <p:ph type="title"/>
          </p:nvPr>
        </p:nvSpPr>
        <p:spPr>
          <a:xfrm>
            <a:off x="818683" y="-423583"/>
            <a:ext cx="9905998" cy="1905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accent1"/>
              </a:buClr>
              <a:buSzPts val="3200"/>
              <a:buFont typeface="Century Gothic"/>
              <a:buNone/>
            </a:pPr>
            <a:r>
              <a:rPr b="1" lang="es-CO"/>
              <a:t>ALCANCE</a:t>
            </a:r>
            <a:r>
              <a:rPr lang="es-CO"/>
              <a:t> </a:t>
            </a:r>
            <a:endParaRPr/>
          </a:p>
        </p:txBody>
      </p:sp>
      <p:sp>
        <p:nvSpPr>
          <p:cNvPr id="179" name="Google Shape;179;p5"/>
          <p:cNvSpPr txBox="1"/>
          <p:nvPr>
            <p:ph idx="1" type="body"/>
          </p:nvPr>
        </p:nvSpPr>
        <p:spPr>
          <a:xfrm>
            <a:off x="841559" y="817556"/>
            <a:ext cx="10653300" cy="56925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s-CO">
                <a:solidFill>
                  <a:schemeClr val="accent1"/>
                </a:solidFill>
              </a:rPr>
              <a:t>RunGym</a:t>
            </a:r>
            <a:r>
              <a:rPr lang="es-CO"/>
              <a:t> es una aplicación web para gestionar rutinas de ejercicio en casa y hacer seguimiento de la salud del usuario. Ofrece ejercicios personalizados, registro de progreso, y recomendaciones de dieta. Es accesible desde cualquier dispositivo con navegador, usa SQL Server para la gestión de datos y cuenta con medidas de seguridad. Inicialmente está pensada para uso local en Bogotá y no incluye integración con dispositivos externos ni app móvil, aunque se proyecta una expansión futura.</a:t>
            </a:r>
            <a:endParaRPr/>
          </a:p>
          <a:p>
            <a:pPr indent="-215900" lvl="0" marL="285750" rtl="0" algn="l">
              <a:spcBef>
                <a:spcPts val="1200"/>
              </a:spcBef>
              <a:spcAft>
                <a:spcPts val="0"/>
              </a:spcAft>
              <a:buSzPts val="1100"/>
              <a:buNone/>
            </a:pPr>
            <a:r>
              <a:t/>
            </a:r>
            <a:endParaRPr sz="1800"/>
          </a:p>
        </p:txBody>
      </p:sp>
      <p:pic>
        <p:nvPicPr>
          <p:cNvPr id="180" name="Google Shape;180;p5"/>
          <p:cNvPicPr preferRelativeResize="0"/>
          <p:nvPr/>
        </p:nvPicPr>
        <p:blipFill rotWithShape="1">
          <a:blip r:embed="rId3">
            <a:alphaModFix/>
          </a:blip>
          <a:srcRect b="0" l="0" r="0" t="0"/>
          <a:stretch/>
        </p:blipFill>
        <p:spPr>
          <a:xfrm>
            <a:off x="304779" y="237178"/>
            <a:ext cx="1027808" cy="802728"/>
          </a:xfrm>
          <a:prstGeom prst="rect">
            <a:avLst/>
          </a:prstGeom>
          <a:noFill/>
          <a:ln>
            <a:noFill/>
          </a:ln>
        </p:spPr>
      </p:pic>
      <p:sp>
        <p:nvSpPr>
          <p:cNvPr id="181" name="Google Shape;181;p5"/>
          <p:cNvSpPr/>
          <p:nvPr/>
        </p:nvSpPr>
        <p:spPr>
          <a:xfrm rot="-5400000">
            <a:off x="-1971775" y="3807505"/>
            <a:ext cx="5580917"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2" name="Google Shape;182;p5"/>
          <p:cNvSpPr/>
          <p:nvPr/>
        </p:nvSpPr>
        <p:spPr>
          <a:xfrm rot="10800000">
            <a:off x="818682" y="6575102"/>
            <a:ext cx="10630387" cy="45720"/>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3" name="Google Shape;183;p5"/>
          <p:cNvSpPr/>
          <p:nvPr/>
        </p:nvSpPr>
        <p:spPr>
          <a:xfrm rot="5400000">
            <a:off x="8384034" y="3596416"/>
            <a:ext cx="6226437"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4" name="Google Shape;184;p5"/>
          <p:cNvSpPr/>
          <p:nvPr/>
        </p:nvSpPr>
        <p:spPr>
          <a:xfrm>
            <a:off x="1332588" y="590648"/>
            <a:ext cx="3471641"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5" name="Google Shape;185;p5"/>
          <p:cNvSpPr/>
          <p:nvPr/>
        </p:nvSpPr>
        <p:spPr>
          <a:xfrm>
            <a:off x="6681102" y="506057"/>
            <a:ext cx="4839011" cy="45719"/>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6"/>
          <p:cNvPicPr preferRelativeResize="0"/>
          <p:nvPr>
            <p:ph idx="1" type="body"/>
          </p:nvPr>
        </p:nvPicPr>
        <p:blipFill rotWithShape="1">
          <a:blip r:embed="rId3">
            <a:alphaModFix/>
          </a:blip>
          <a:srcRect b="0" l="0" r="0" t="0"/>
          <a:stretch/>
        </p:blipFill>
        <p:spPr>
          <a:xfrm>
            <a:off x="1188576" y="636688"/>
            <a:ext cx="9814848" cy="6077621"/>
          </a:xfrm>
          <a:prstGeom prst="rect">
            <a:avLst/>
          </a:prstGeom>
          <a:noFill/>
          <a:ln>
            <a:noFill/>
          </a:ln>
        </p:spPr>
      </p:pic>
      <p:sp>
        <p:nvSpPr>
          <p:cNvPr id="191" name="Google Shape;191;p6"/>
          <p:cNvSpPr txBox="1"/>
          <p:nvPr>
            <p:ph type="title"/>
          </p:nvPr>
        </p:nvSpPr>
        <p:spPr>
          <a:xfrm>
            <a:off x="1491048" y="0"/>
            <a:ext cx="9210000" cy="6369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6000"/>
              <a:buFont typeface="Helvetica Neue"/>
              <a:buNone/>
            </a:pPr>
            <a:r>
              <a:rPr b="1" i="0" lang="es-CO" u="none" cap="none" strike="noStrike">
                <a:latin typeface="Helvetica Neue"/>
                <a:ea typeface="Helvetica Neue"/>
                <a:cs typeface="Helvetica Neue"/>
                <a:sym typeface="Helvetica Neue"/>
              </a:rPr>
              <a:t>MODELO DE NEGOCIO</a:t>
            </a:r>
            <a:endParaRPr b="1" i="0" u="none" cap="none" strike="noStrike">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type="title"/>
          </p:nvPr>
        </p:nvSpPr>
        <p:spPr>
          <a:xfrm>
            <a:off x="291401" y="258175"/>
            <a:ext cx="4658100" cy="1447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2000"/>
              <a:buFont typeface="Century Gothic"/>
              <a:buNone/>
            </a:pPr>
            <a:r>
              <a:rPr b="1" lang="es-CO" sz="3000"/>
              <a:t>FASES</a:t>
            </a:r>
            <a:r>
              <a:rPr b="1" lang="es-CO" sz="3000"/>
              <a:t> DEL CICLO DE VIDA DE EL SOFTWARE </a:t>
            </a:r>
            <a:endParaRPr b="1" sz="3000"/>
          </a:p>
        </p:txBody>
      </p:sp>
      <p:sp>
        <p:nvSpPr>
          <p:cNvPr id="197" name="Google Shape;197;p7"/>
          <p:cNvSpPr txBox="1"/>
          <p:nvPr/>
        </p:nvSpPr>
        <p:spPr>
          <a:xfrm>
            <a:off x="3675017" y="1532709"/>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8" name="Google Shape;198;p7"/>
          <p:cNvSpPr txBox="1"/>
          <p:nvPr/>
        </p:nvSpPr>
        <p:spPr>
          <a:xfrm flipH="1">
            <a:off x="2124891" y="1219200"/>
            <a:ext cx="3461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9" name="Google Shape;199;p7"/>
          <p:cNvSpPr txBox="1"/>
          <p:nvPr/>
        </p:nvSpPr>
        <p:spPr>
          <a:xfrm>
            <a:off x="188780" y="2564047"/>
            <a:ext cx="5034900" cy="2247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s-CO" sz="2000">
                <a:solidFill>
                  <a:schemeClr val="lt1"/>
                </a:solidFill>
                <a:latin typeface="Century Gothic"/>
                <a:ea typeface="Century Gothic"/>
                <a:cs typeface="Century Gothic"/>
                <a:sym typeface="Century Gothic"/>
              </a:rPr>
              <a:t>RunGym siguió las etapas de planificación, análisis, diseño con arquitectura MVC, desarrollo en C#.NET y SQL Server, despliegue web y mantenimiento continuo basado en la retroalimentación del usuario</a:t>
            </a:r>
            <a:endParaRPr sz="2000">
              <a:solidFill>
                <a:schemeClr val="lt1"/>
              </a:solidFill>
              <a:latin typeface="Century Gothic"/>
              <a:ea typeface="Century Gothic"/>
              <a:cs typeface="Century Gothic"/>
              <a:sym typeface="Century Gothic"/>
            </a:endParaRPr>
          </a:p>
        </p:txBody>
      </p:sp>
      <p:pic>
        <p:nvPicPr>
          <p:cNvPr descr="Ciclo de vida en el Desarrollo de Software, primera parte 2022" id="200" name="Google Shape;200;p7"/>
          <p:cNvPicPr preferRelativeResize="0"/>
          <p:nvPr/>
        </p:nvPicPr>
        <p:blipFill rotWithShape="1">
          <a:blip r:embed="rId3">
            <a:alphaModFix/>
          </a:blip>
          <a:srcRect b="0" l="0" r="0" t="0"/>
          <a:stretch/>
        </p:blipFill>
        <p:spPr>
          <a:xfrm>
            <a:off x="5702542" y="1444707"/>
            <a:ext cx="6187579" cy="39685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txBox="1"/>
          <p:nvPr>
            <p:ph type="title"/>
          </p:nvPr>
        </p:nvSpPr>
        <p:spPr>
          <a:xfrm>
            <a:off x="470495" y="-255407"/>
            <a:ext cx="9905998"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PLANIFICACIÓN </a:t>
            </a:r>
            <a:endParaRPr b="1"/>
          </a:p>
        </p:txBody>
      </p:sp>
      <p:sp>
        <p:nvSpPr>
          <p:cNvPr id="206" name="Google Shape;206;p8"/>
          <p:cNvSpPr txBox="1"/>
          <p:nvPr>
            <p:ph idx="1" type="body"/>
          </p:nvPr>
        </p:nvSpPr>
        <p:spPr>
          <a:xfrm>
            <a:off x="44335" y="1510262"/>
            <a:ext cx="6478500" cy="3581400"/>
          </a:xfrm>
          <a:prstGeom prst="rect">
            <a:avLst/>
          </a:prstGeom>
          <a:noFill/>
          <a:ln>
            <a:noFill/>
          </a:ln>
        </p:spPr>
        <p:txBody>
          <a:bodyPr anchorCtr="0" anchor="ctr" bIns="45700" lIns="91425" spcFirstLastPara="1" rIns="91425" wrap="square" tIns="45700">
            <a:noAutofit/>
          </a:bodyPr>
          <a:lstStyle/>
          <a:p>
            <a:pPr indent="-311150" lvl="0" marL="285750" rtl="0" algn="l">
              <a:spcBef>
                <a:spcPts val="0"/>
              </a:spcBef>
              <a:spcAft>
                <a:spcPts val="0"/>
              </a:spcAft>
              <a:buSzPts val="2000"/>
              <a:buChar char="•"/>
            </a:pPr>
            <a:r>
              <a:rPr lang="es-CO"/>
              <a:t>En el caso de </a:t>
            </a:r>
            <a:r>
              <a:rPr lang="es-CO">
                <a:solidFill>
                  <a:schemeClr val="accent1"/>
                </a:solidFill>
              </a:rPr>
              <a:t>RunGym</a:t>
            </a:r>
            <a:r>
              <a:rPr lang="es-CO"/>
              <a:t>, la planificación implica definir el objetivo de crear un aplicativo para rutinas de ejercicio desde casa, seleccionar las tecnologías adecuadas (C#.NET, MVC, SQL Server), identificar las metas del sistema (como la recolección de datos del usuario y la personalización de rutinas), y estimar el tiempo y los recursos necesarios para cada fase del proyecto.</a:t>
            </a:r>
            <a:endParaRPr/>
          </a:p>
          <a:p>
            <a:pPr indent="-311150" lvl="0" marL="285750" rtl="0" algn="l">
              <a:spcBef>
                <a:spcPts val="920"/>
              </a:spcBef>
              <a:spcAft>
                <a:spcPts val="0"/>
              </a:spcAft>
              <a:buSzPts val="2000"/>
              <a:buChar char="•"/>
            </a:pPr>
            <a:r>
              <a:rPr lang="es-CO"/>
              <a:t>La planificación es fundamental para asegurar que el proyecto se ejecute de manera eficiente y cumpla con las expectativas de los usuarios finales.</a:t>
            </a:r>
            <a:endParaRPr/>
          </a:p>
          <a:p>
            <a:pPr indent="-158750" lvl="0" marL="285750" rtl="0" algn="l">
              <a:spcBef>
                <a:spcPts val="1000"/>
              </a:spcBef>
              <a:spcAft>
                <a:spcPts val="0"/>
              </a:spcAft>
              <a:buSzPts val="2000"/>
              <a:buNone/>
            </a:pPr>
            <a:r>
              <a:t/>
            </a:r>
            <a:endParaRPr/>
          </a:p>
        </p:txBody>
      </p:sp>
      <p:pic>
        <p:nvPicPr>
          <p:cNvPr id="207" name="Google Shape;207;p8"/>
          <p:cNvPicPr preferRelativeResize="0"/>
          <p:nvPr/>
        </p:nvPicPr>
        <p:blipFill rotWithShape="1">
          <a:blip r:embed="rId3">
            <a:alphaModFix/>
          </a:blip>
          <a:srcRect b="8955" l="0" r="0" t="0"/>
          <a:stretch/>
        </p:blipFill>
        <p:spPr>
          <a:xfrm>
            <a:off x="3563776" y="4982698"/>
            <a:ext cx="3979826" cy="1670150"/>
          </a:xfrm>
          <a:prstGeom prst="rect">
            <a:avLst/>
          </a:prstGeom>
          <a:noFill/>
          <a:ln>
            <a:noFill/>
          </a:ln>
        </p:spPr>
      </p:pic>
      <p:pic>
        <p:nvPicPr>
          <p:cNvPr id="208" name="Google Shape;208;p8"/>
          <p:cNvPicPr preferRelativeResize="0"/>
          <p:nvPr/>
        </p:nvPicPr>
        <p:blipFill rotWithShape="1">
          <a:blip r:embed="rId4">
            <a:alphaModFix/>
          </a:blip>
          <a:srcRect b="4531" l="0" r="0" t="0"/>
          <a:stretch/>
        </p:blipFill>
        <p:spPr>
          <a:xfrm>
            <a:off x="8007150" y="4982700"/>
            <a:ext cx="3577974" cy="1613300"/>
          </a:xfrm>
          <a:prstGeom prst="rect">
            <a:avLst/>
          </a:prstGeom>
          <a:noFill/>
          <a:ln>
            <a:noFill/>
          </a:ln>
        </p:spPr>
      </p:pic>
      <p:sp>
        <p:nvSpPr>
          <p:cNvPr id="209" name="Google Shape;209;p8"/>
          <p:cNvSpPr/>
          <p:nvPr/>
        </p:nvSpPr>
        <p:spPr>
          <a:xfrm>
            <a:off x="7889733" y="993598"/>
            <a:ext cx="3831772" cy="3525324"/>
          </a:xfrm>
          <a:prstGeom prst="rect">
            <a:avLst/>
          </a:prstGeom>
          <a:noFill/>
          <a:ln>
            <a:noFill/>
          </a:ln>
        </p:spPr>
        <p:txBody>
          <a:bodyPr anchorCtr="0" anchor="t" bIns="45700" lIns="91425" spcFirstLastPara="1" rIns="91425" wrap="square" tIns="45700">
            <a:spAutoFit/>
          </a:bodyPr>
          <a:lstStyle/>
          <a:p>
            <a:pPr indent="-355600" lvl="0" marL="342900" marR="0" rtl="0" algn="just">
              <a:lnSpc>
                <a:spcPct val="200000"/>
              </a:lnSpc>
              <a:spcBef>
                <a:spcPts val="0"/>
              </a:spcBef>
              <a:spcAft>
                <a:spcPts val="0"/>
              </a:spcAft>
              <a:buClr>
                <a:schemeClr val="lt1"/>
              </a:buClr>
              <a:buSzPts val="1200"/>
              <a:buFont typeface="Noto Sans Symbols"/>
              <a:buChar char="∙"/>
            </a:pPr>
            <a:r>
              <a:rPr lang="es-CO" sz="1200">
                <a:solidFill>
                  <a:schemeClr val="lt1"/>
                </a:solidFill>
                <a:latin typeface="Arial"/>
                <a:ea typeface="Arial"/>
                <a:cs typeface="Arial"/>
                <a:sym typeface="Arial"/>
              </a:rPr>
              <a:t>Encuestas digitales distribuidas por formularios.</a:t>
            </a:r>
            <a:endParaRPr b="1" sz="1200">
              <a:solidFill>
                <a:schemeClr val="lt1"/>
              </a:solidFill>
              <a:latin typeface="Arial"/>
              <a:ea typeface="Arial"/>
              <a:cs typeface="Arial"/>
              <a:sym typeface="Arial"/>
            </a:endParaRPr>
          </a:p>
          <a:p>
            <a:pPr indent="-355600" lvl="0" marL="342900" marR="0" rtl="0" algn="just">
              <a:lnSpc>
                <a:spcPct val="200000"/>
              </a:lnSpc>
              <a:spcBef>
                <a:spcPts val="395"/>
              </a:spcBef>
              <a:spcAft>
                <a:spcPts val="0"/>
              </a:spcAft>
              <a:buClr>
                <a:schemeClr val="lt1"/>
              </a:buClr>
              <a:buSzPts val="1200"/>
              <a:buFont typeface="Noto Sans Symbols"/>
              <a:buChar char="∙"/>
            </a:pPr>
            <a:r>
              <a:rPr lang="es-CO" sz="1200">
                <a:solidFill>
                  <a:schemeClr val="lt1"/>
                </a:solidFill>
                <a:latin typeface="Arial"/>
                <a:ea typeface="Arial"/>
                <a:cs typeface="Arial"/>
                <a:sym typeface="Arial"/>
              </a:rPr>
              <a:t>Observación de aplicaciones similares y su funcionamiento.</a:t>
            </a:r>
            <a:endParaRPr b="1" sz="1200">
              <a:solidFill>
                <a:schemeClr val="lt1"/>
              </a:solidFill>
              <a:latin typeface="Arial"/>
              <a:ea typeface="Arial"/>
              <a:cs typeface="Arial"/>
              <a:sym typeface="Arial"/>
            </a:endParaRPr>
          </a:p>
          <a:p>
            <a:pPr indent="-355600" lvl="0" marL="342900" marR="0" rtl="0" algn="just">
              <a:lnSpc>
                <a:spcPct val="200000"/>
              </a:lnSpc>
              <a:spcBef>
                <a:spcPts val="395"/>
              </a:spcBef>
              <a:spcAft>
                <a:spcPts val="0"/>
              </a:spcAft>
              <a:buClr>
                <a:schemeClr val="lt1"/>
              </a:buClr>
              <a:buSzPts val="1200"/>
              <a:buFont typeface="Noto Sans Symbols"/>
              <a:buChar char="∙"/>
            </a:pPr>
            <a:r>
              <a:rPr lang="es-CO" sz="1200">
                <a:solidFill>
                  <a:schemeClr val="lt1"/>
                </a:solidFill>
                <a:latin typeface="Arial"/>
                <a:ea typeface="Arial"/>
                <a:cs typeface="Arial"/>
                <a:sym typeface="Arial"/>
              </a:rPr>
              <a:t>Análisis comparativo con otras soluciones del mercado.</a:t>
            </a:r>
            <a:endParaRPr b="1" sz="1200">
              <a:solidFill>
                <a:schemeClr val="lt1"/>
              </a:solidFill>
              <a:latin typeface="Arial"/>
              <a:ea typeface="Arial"/>
              <a:cs typeface="Arial"/>
              <a:sym typeface="Arial"/>
            </a:endParaRPr>
          </a:p>
          <a:p>
            <a:pPr indent="457200" lvl="0" marL="142240" marR="0" rtl="0" algn="just">
              <a:lnSpc>
                <a:spcPct val="200000"/>
              </a:lnSpc>
              <a:spcBef>
                <a:spcPts val="395"/>
              </a:spcBef>
              <a:spcAft>
                <a:spcPts val="0"/>
              </a:spcAft>
              <a:buNone/>
            </a:pPr>
            <a:r>
              <a:rPr lang="es-CO" sz="1200">
                <a:solidFill>
                  <a:schemeClr val="lt1"/>
                </a:solidFill>
                <a:latin typeface="Arial"/>
                <a:ea typeface="Arial"/>
                <a:cs typeface="Arial"/>
                <a:sym typeface="Arial"/>
              </a:rPr>
              <a:t>8.4 Diseño de los Formatos</a:t>
            </a:r>
            <a:endParaRPr b="1" sz="1200">
              <a:solidFill>
                <a:schemeClr val="lt1"/>
              </a:solidFill>
              <a:latin typeface="Arial"/>
              <a:ea typeface="Arial"/>
              <a:cs typeface="Arial"/>
              <a:sym typeface="Arial"/>
            </a:endParaRPr>
          </a:p>
          <a:p>
            <a:pPr indent="457200" lvl="0" marL="142240" marR="0" rtl="0" algn="just">
              <a:lnSpc>
                <a:spcPct val="200000"/>
              </a:lnSpc>
              <a:spcBef>
                <a:spcPts val="395"/>
              </a:spcBef>
              <a:spcAft>
                <a:spcPts val="0"/>
              </a:spcAft>
              <a:buNone/>
            </a:pPr>
            <a:r>
              <a:rPr lang="es-CO" sz="1200">
                <a:solidFill>
                  <a:schemeClr val="lt1"/>
                </a:solidFill>
                <a:latin typeface="Arial"/>
                <a:ea typeface="Arial"/>
                <a:cs typeface="Arial"/>
                <a:sym typeface="Arial"/>
              </a:rPr>
              <a:t>Se diseñaron los siguientes formatos para la recolección de información:</a:t>
            </a:r>
            <a:endParaRPr b="1" sz="1200">
              <a:solidFill>
                <a:schemeClr val="lt1"/>
              </a:solidFill>
              <a:latin typeface="Arial"/>
              <a:ea typeface="Arial"/>
              <a:cs typeface="Arial"/>
              <a:sym typeface="Arial"/>
            </a:endParaRPr>
          </a:p>
          <a:p>
            <a:pPr indent="-355600" lvl="0" marL="342900" marR="0" rtl="0" algn="just">
              <a:lnSpc>
                <a:spcPct val="200000"/>
              </a:lnSpc>
              <a:spcBef>
                <a:spcPts val="395"/>
              </a:spcBef>
              <a:spcAft>
                <a:spcPts val="0"/>
              </a:spcAft>
              <a:buClr>
                <a:schemeClr val="lt1"/>
              </a:buClr>
              <a:buSzPts val="1200"/>
              <a:buFont typeface="Noto Sans Symbols"/>
              <a:buChar char="∙"/>
            </a:pPr>
            <a:r>
              <a:rPr lang="es-CO" sz="1200">
                <a:solidFill>
                  <a:schemeClr val="lt1"/>
                </a:solidFill>
                <a:latin typeface="Arial"/>
                <a:ea typeface="Arial"/>
                <a:cs typeface="Arial"/>
                <a:sym typeface="Arial"/>
              </a:rPr>
              <a:t>Cuestionarios con preguntas cerradas.</a:t>
            </a:r>
            <a:endParaRPr b="1" sz="1200">
              <a:solidFill>
                <a:schemeClr val="lt1"/>
              </a:solidFill>
              <a:latin typeface="Arial"/>
              <a:ea typeface="Arial"/>
              <a:cs typeface="Arial"/>
              <a:sym typeface="Arial"/>
            </a:endParaRPr>
          </a:p>
        </p:txBody>
      </p:sp>
      <p:sp>
        <p:nvSpPr>
          <p:cNvPr id="210" name="Google Shape;210;p8"/>
          <p:cNvSpPr/>
          <p:nvPr/>
        </p:nvSpPr>
        <p:spPr>
          <a:xfrm>
            <a:off x="7491251" y="193762"/>
            <a:ext cx="462873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00">
                <a:solidFill>
                  <a:schemeClr val="accent4"/>
                </a:solidFill>
                <a:latin typeface="Arial"/>
                <a:ea typeface="Arial"/>
                <a:cs typeface="Arial"/>
                <a:sym typeface="Arial"/>
              </a:rPr>
              <a:t> </a:t>
            </a:r>
            <a:r>
              <a:rPr b="1" lang="es-CO" sz="1800">
                <a:solidFill>
                  <a:schemeClr val="accent4"/>
                </a:solidFill>
              </a:rPr>
              <a:t>Elección de la Técnica de Recolección de Informació</a:t>
            </a:r>
            <a:r>
              <a:rPr lang="es-CO" sz="1800">
                <a:solidFill>
                  <a:schemeClr val="accent4"/>
                </a:solidFill>
                <a:latin typeface="Arial"/>
                <a:ea typeface="Arial"/>
                <a:cs typeface="Arial"/>
                <a:sym typeface="Arial"/>
              </a:rPr>
              <a:t>n</a:t>
            </a:r>
            <a:endParaRPr sz="1800">
              <a:solidFill>
                <a:schemeClr val="accent4"/>
              </a:solidFill>
              <a:latin typeface="Century Gothic"/>
              <a:ea typeface="Century Gothic"/>
              <a:cs typeface="Century Gothic"/>
              <a:sym typeface="Century Gothic"/>
            </a:endParaRPr>
          </a:p>
        </p:txBody>
      </p:sp>
      <p:sp>
        <p:nvSpPr>
          <p:cNvPr id="211" name="Google Shape;211;p8"/>
          <p:cNvSpPr/>
          <p:nvPr/>
        </p:nvSpPr>
        <p:spPr>
          <a:xfrm>
            <a:off x="6655461" y="1870038"/>
            <a:ext cx="835790" cy="1733005"/>
          </a:xfrm>
          <a:prstGeom prst="rightArrow">
            <a:avLst>
              <a:gd fmla="val 50000" name="adj1"/>
              <a:gd fmla="val 50000" name="adj2"/>
            </a:avLst>
          </a:prstGeom>
          <a:solidFill>
            <a:schemeClr val="accent1"/>
          </a:solidFill>
          <a:ln cap="rnd" cmpd="sng" w="19050">
            <a:solidFill>
              <a:srgbClr val="4197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txBox="1"/>
          <p:nvPr>
            <p:ph type="title"/>
          </p:nvPr>
        </p:nvSpPr>
        <p:spPr>
          <a:xfrm>
            <a:off x="782363" y="104378"/>
            <a:ext cx="9906000" cy="19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accent1"/>
              </a:buClr>
              <a:buSzPts val="3200"/>
              <a:buFont typeface="Century Gothic"/>
              <a:buNone/>
            </a:pPr>
            <a:r>
              <a:rPr b="1" lang="es-CO"/>
              <a:t>ANÁLISIS	</a:t>
            </a:r>
            <a:r>
              <a:rPr lang="es-CO"/>
              <a:t> </a:t>
            </a:r>
            <a:endParaRPr/>
          </a:p>
        </p:txBody>
      </p:sp>
      <p:graphicFrame>
        <p:nvGraphicFramePr>
          <p:cNvPr id="217" name="Google Shape;217;p9"/>
          <p:cNvGraphicFramePr/>
          <p:nvPr/>
        </p:nvGraphicFramePr>
        <p:xfrm>
          <a:off x="8152873" y="1202911"/>
          <a:ext cx="3000000" cy="3000000"/>
        </p:xfrm>
        <a:graphic>
          <a:graphicData uri="http://schemas.openxmlformats.org/drawingml/2006/table">
            <a:tbl>
              <a:tblPr>
                <a:noFill/>
                <a:tableStyleId>{BFFBB694-003C-4175-BBCA-B74CC748ACB0}</a:tableStyleId>
              </a:tblPr>
              <a:tblGrid>
                <a:gridCol w="622975"/>
                <a:gridCol w="2138900"/>
              </a:tblGrid>
              <a:tr h="777975">
                <a:tc>
                  <a:txBody>
                    <a:bodyPr/>
                    <a:lstStyle/>
                    <a:p>
                      <a:pPr indent="457200" lvl="0" marL="144145" marR="0" rtl="0" algn="l">
                        <a:lnSpc>
                          <a:spcPct val="200000"/>
                        </a:lnSpc>
                        <a:spcBef>
                          <a:spcPts val="0"/>
                        </a:spcBef>
                        <a:spcAft>
                          <a:spcPts val="0"/>
                        </a:spcAft>
                        <a:buNone/>
                      </a:pPr>
                      <a:r>
                        <a:rPr lang="es-CO" sz="500" u="none" cap="none" strike="noStrike"/>
                        <a:t>Identificación del requerimiento:</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RNF01</a:t>
                      </a:r>
                      <a:endParaRPr sz="500" u="none" cap="none" strike="noStrike">
                        <a:latin typeface="Arial"/>
                        <a:ea typeface="Arial"/>
                        <a:cs typeface="Arial"/>
                        <a:sym typeface="Arial"/>
                      </a:endParaRPr>
                    </a:p>
                  </a:txBody>
                  <a:tcPr marT="0" marB="0" marR="0" marL="0"/>
                </a:tc>
              </a:tr>
              <a:tr h="777975">
                <a:tc>
                  <a:txBody>
                    <a:bodyPr/>
                    <a:lstStyle/>
                    <a:p>
                      <a:pPr indent="457200" lvl="0" marL="144145" marR="0" rtl="0" algn="l">
                        <a:lnSpc>
                          <a:spcPct val="200000"/>
                        </a:lnSpc>
                        <a:spcBef>
                          <a:spcPts val="0"/>
                        </a:spcBef>
                        <a:spcAft>
                          <a:spcPts val="0"/>
                        </a:spcAft>
                        <a:buNone/>
                      </a:pPr>
                      <a:r>
                        <a:rPr lang="es-CO" sz="500" u="none" cap="none" strike="noStrike"/>
                        <a:t>Nombre del</a:t>
                      </a:r>
                      <a:endParaRPr sz="500" u="none" cap="none" strike="noStrike"/>
                    </a:p>
                    <a:p>
                      <a:pPr indent="457200" lvl="0" marL="144145" marR="0" rtl="0" algn="l">
                        <a:lnSpc>
                          <a:spcPct val="200000"/>
                        </a:lnSpc>
                        <a:spcBef>
                          <a:spcPts val="0"/>
                        </a:spcBef>
                        <a:spcAft>
                          <a:spcPts val="0"/>
                        </a:spcAft>
                        <a:buNone/>
                      </a:pPr>
                      <a:r>
                        <a:rPr lang="es-CO" sz="500" u="none" cap="none" strike="noStrike"/>
                        <a:t>Requerimiento:</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Registro de usuario. (administrador-cliente)</a:t>
                      </a:r>
                      <a:endParaRPr sz="500" u="none" cap="none" strike="noStrike">
                        <a:latin typeface="Arial"/>
                        <a:ea typeface="Arial"/>
                        <a:cs typeface="Arial"/>
                        <a:sym typeface="Arial"/>
                      </a:endParaRPr>
                    </a:p>
                  </a:txBody>
                  <a:tcPr marT="0" marB="0" marR="0" marL="0"/>
                </a:tc>
              </a:tr>
              <a:tr h="617400">
                <a:tc>
                  <a:txBody>
                    <a:bodyPr/>
                    <a:lstStyle/>
                    <a:p>
                      <a:pPr indent="457200" lvl="0" marL="144145" marR="0" rtl="0" algn="l">
                        <a:lnSpc>
                          <a:spcPct val="200000"/>
                        </a:lnSpc>
                        <a:spcBef>
                          <a:spcPts val="0"/>
                        </a:spcBef>
                        <a:spcAft>
                          <a:spcPts val="0"/>
                        </a:spcAft>
                        <a:buNone/>
                      </a:pPr>
                      <a:r>
                        <a:rPr lang="es-CO" sz="500" u="none" cap="none" strike="noStrike"/>
                        <a:t>Caracerísticas:</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el sistema debe permitir el registro de nuevos usuarios con información básica (nombre, apellido, tipo de documento, documento, correo, contraseña, )</a:t>
                      </a:r>
                      <a:endParaRPr sz="500" u="none" cap="none" strike="noStrike">
                        <a:latin typeface="Arial"/>
                        <a:ea typeface="Arial"/>
                        <a:cs typeface="Arial"/>
                        <a:sym typeface="Arial"/>
                      </a:endParaRPr>
                    </a:p>
                  </a:txBody>
                  <a:tcPr marT="0" marB="0" marR="0" marL="0"/>
                </a:tc>
              </a:tr>
              <a:tr h="938575">
                <a:tc>
                  <a:txBody>
                    <a:bodyPr/>
                    <a:lstStyle/>
                    <a:p>
                      <a:pPr indent="457200" lvl="0" marL="144145" marR="0" rtl="0" algn="l">
                        <a:lnSpc>
                          <a:spcPct val="200000"/>
                        </a:lnSpc>
                        <a:spcBef>
                          <a:spcPts val="0"/>
                        </a:spcBef>
                        <a:spcAft>
                          <a:spcPts val="0"/>
                        </a:spcAft>
                        <a:buNone/>
                      </a:pPr>
                      <a:r>
                        <a:rPr lang="es-CO" sz="500" u="none" cap="none" strike="noStrike"/>
                        <a:t>Descripción del</a:t>
                      </a:r>
                      <a:endParaRPr sz="500" u="none" cap="none" strike="noStrike"/>
                    </a:p>
                    <a:p>
                      <a:pPr indent="457200" lvl="0" marL="144145" marR="0" rtl="0" algn="l">
                        <a:lnSpc>
                          <a:spcPct val="200000"/>
                        </a:lnSpc>
                        <a:spcBef>
                          <a:spcPts val="0"/>
                        </a:spcBef>
                        <a:spcAft>
                          <a:spcPts val="0"/>
                        </a:spcAft>
                        <a:buNone/>
                      </a:pPr>
                      <a:r>
                        <a:rPr lang="es-CO" sz="500" u="none" cap="none" strike="noStrike"/>
                        <a:t>requerimiento:</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Validación de campos obligatorios, protección de datos sensibles.</a:t>
                      </a:r>
                      <a:endParaRPr sz="500" u="none" cap="none" strike="noStrike">
                        <a:latin typeface="Arial"/>
                        <a:ea typeface="Arial"/>
                        <a:cs typeface="Arial"/>
                        <a:sym typeface="Arial"/>
                      </a:endParaRPr>
                    </a:p>
                  </a:txBody>
                  <a:tcPr marT="0" marB="0" marR="0" marL="0"/>
                </a:tc>
              </a:tr>
              <a:tr h="323775">
                <a:tc>
                  <a:txBody>
                    <a:bodyPr/>
                    <a:lstStyle/>
                    <a:p>
                      <a:pPr indent="457200" lvl="0" marL="144145" marR="0" rtl="0" algn="l">
                        <a:lnSpc>
                          <a:spcPct val="200000"/>
                        </a:lnSpc>
                        <a:spcBef>
                          <a:spcPts val="0"/>
                        </a:spcBef>
                        <a:spcAft>
                          <a:spcPts val="0"/>
                        </a:spcAft>
                        <a:buNone/>
                      </a:pPr>
                      <a:r>
                        <a:rPr lang="es-CO" sz="500" u="none" cap="none" strike="noStrike"/>
                        <a:t>Requerimiento</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 </a:t>
                      </a:r>
                      <a:endParaRPr sz="500" u="none" cap="none" strike="noStrike">
                        <a:latin typeface="Arial"/>
                        <a:ea typeface="Arial"/>
                        <a:cs typeface="Arial"/>
                        <a:sym typeface="Arial"/>
                      </a:endParaRPr>
                    </a:p>
                  </a:txBody>
                  <a:tcPr marT="0" marB="0" marR="0" marL="0"/>
                </a:tc>
              </a:tr>
              <a:tr h="323775">
                <a:tc>
                  <a:txBody>
                    <a:bodyPr/>
                    <a:lstStyle/>
                    <a:p>
                      <a:pPr indent="457200" lvl="0" marL="144145" marR="0" rtl="0" algn="l">
                        <a:lnSpc>
                          <a:spcPct val="200000"/>
                        </a:lnSpc>
                        <a:spcBef>
                          <a:spcPts val="0"/>
                        </a:spcBef>
                        <a:spcAft>
                          <a:spcPts val="0"/>
                        </a:spcAft>
                        <a:buNone/>
                      </a:pPr>
                      <a:r>
                        <a:rPr lang="es-CO" sz="500" u="none" cap="none" strike="noStrike"/>
                        <a:t>NO funcional:</a:t>
                      </a:r>
                      <a:endParaRPr sz="500" u="none" cap="none" strike="noStrike">
                        <a:latin typeface="Arial"/>
                        <a:ea typeface="Arial"/>
                        <a:cs typeface="Arial"/>
                        <a:sym typeface="Arial"/>
                      </a:endParaRPr>
                    </a:p>
                  </a:txBody>
                  <a:tcPr marT="0" marB="0" marR="0" marL="0"/>
                </a:tc>
                <a:tc>
                  <a:txBody>
                    <a:bodyPr/>
                    <a:lstStyle/>
                    <a:p>
                      <a:pPr indent="-342900" lvl="0" marL="342900" marR="0" rtl="0" algn="l">
                        <a:lnSpc>
                          <a:spcPct val="200000"/>
                        </a:lnSpc>
                        <a:spcBef>
                          <a:spcPts val="0"/>
                        </a:spcBef>
                        <a:spcAft>
                          <a:spcPts val="0"/>
                        </a:spcAft>
                        <a:buClr>
                          <a:schemeClr val="lt1"/>
                        </a:buClr>
                        <a:buSzPts val="1000"/>
                        <a:buFont typeface="Arial"/>
                        <a:buChar char="•"/>
                      </a:pPr>
                      <a:r>
                        <a:rPr lang="es-CO" sz="500" u="none" cap="none" strike="noStrike"/>
                        <a:t>RNF02</a:t>
                      </a:r>
                      <a:endParaRPr sz="500" u="none" cap="none" strike="noStrike">
                        <a:latin typeface="Quattrocento Sans"/>
                        <a:ea typeface="Quattrocento Sans"/>
                        <a:cs typeface="Quattrocento Sans"/>
                        <a:sym typeface="Quattrocento Sans"/>
                      </a:endParaRPr>
                    </a:p>
                  </a:txBody>
                  <a:tcPr marT="0" marB="0" marR="0" marL="0"/>
                </a:tc>
              </a:tr>
              <a:tr h="148275">
                <a:tc>
                  <a:txBody>
                    <a:bodyPr/>
                    <a:lstStyle/>
                    <a:p>
                      <a:pPr indent="457200" lvl="0" marL="144145" marR="0" rtl="0" algn="l">
                        <a:lnSpc>
                          <a:spcPct val="200000"/>
                        </a:lnSpc>
                        <a:spcBef>
                          <a:spcPts val="0"/>
                        </a:spcBef>
                        <a:spcAft>
                          <a:spcPts val="0"/>
                        </a:spcAft>
                        <a:buNone/>
                      </a:pPr>
                      <a:r>
                        <a:rPr lang="es-CO" sz="500" u="none" cap="none" strike="noStrike"/>
                        <a:t> </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 </a:t>
                      </a:r>
                      <a:endParaRPr sz="500" u="none" cap="none" strike="noStrike">
                        <a:latin typeface="Arial"/>
                        <a:ea typeface="Arial"/>
                        <a:cs typeface="Arial"/>
                        <a:sym typeface="Arial"/>
                      </a:endParaRPr>
                    </a:p>
                  </a:txBody>
                  <a:tcPr marT="0" marB="0" marR="0" marL="0"/>
                </a:tc>
              </a:tr>
              <a:tr h="148275">
                <a:tc>
                  <a:txBody>
                    <a:bodyPr/>
                    <a:lstStyle/>
                    <a:p>
                      <a:pPr indent="457200" lvl="0" marL="144145" marR="0" rtl="0" algn="l">
                        <a:lnSpc>
                          <a:spcPct val="200000"/>
                        </a:lnSpc>
                        <a:spcBef>
                          <a:spcPts val="0"/>
                        </a:spcBef>
                        <a:spcAft>
                          <a:spcPts val="0"/>
                        </a:spcAft>
                        <a:buNone/>
                      </a:pPr>
                      <a:r>
                        <a:rPr lang="es-CO" sz="500" u="none" cap="none" strike="noStrike"/>
                        <a:t> </a:t>
                      </a:r>
                      <a:endParaRPr sz="500" u="none" cap="none" strike="noStrike">
                        <a:latin typeface="Arial"/>
                        <a:ea typeface="Arial"/>
                        <a:cs typeface="Arial"/>
                        <a:sym typeface="Arial"/>
                      </a:endParaRPr>
                    </a:p>
                  </a:txBody>
                  <a:tcPr marT="0" marB="0" marR="0" marL="0"/>
                </a:tc>
                <a:tc>
                  <a:txBody>
                    <a:bodyPr/>
                    <a:lstStyle/>
                    <a:p>
                      <a:pPr indent="457200" lvl="0" marL="144145" marR="0" rtl="0" algn="l">
                        <a:lnSpc>
                          <a:spcPct val="200000"/>
                        </a:lnSpc>
                        <a:spcBef>
                          <a:spcPts val="0"/>
                        </a:spcBef>
                        <a:spcAft>
                          <a:spcPts val="0"/>
                        </a:spcAft>
                        <a:buNone/>
                      </a:pPr>
                      <a:r>
                        <a:rPr lang="es-CO" sz="500" u="none" cap="none" strike="noStrike"/>
                        <a:t> </a:t>
                      </a:r>
                      <a:endParaRPr sz="500" u="none" cap="none" strike="noStrike">
                        <a:latin typeface="Arial"/>
                        <a:ea typeface="Arial"/>
                        <a:cs typeface="Arial"/>
                        <a:sym typeface="Arial"/>
                      </a:endParaRPr>
                    </a:p>
                  </a:txBody>
                  <a:tcPr marT="0" marB="0" marR="0" marL="0"/>
                </a:tc>
              </a:tr>
            </a:tbl>
          </a:graphicData>
        </a:graphic>
      </p:graphicFrame>
      <p:sp>
        <p:nvSpPr>
          <p:cNvPr id="218" name="Google Shape;218;p9"/>
          <p:cNvSpPr txBox="1"/>
          <p:nvPr/>
        </p:nvSpPr>
        <p:spPr>
          <a:xfrm>
            <a:off x="389013" y="2238718"/>
            <a:ext cx="51027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000">
                <a:solidFill>
                  <a:schemeClr val="lt1"/>
                </a:solidFill>
                <a:latin typeface="Century Gothic"/>
                <a:ea typeface="Century Gothic"/>
                <a:cs typeface="Century Gothic"/>
                <a:sym typeface="Century Gothic"/>
              </a:rPr>
              <a:t>El análisis de requisitos indica que RunGym debe ser un sistema robusto, seguro e intuitivo, con personalización de rutinas, gestión de datos de salud y acceso multiplataforma. Se prioriza un diseño modular para facilitar la escalabilidad y se recomienda validar continuamente los requisitos para asegurar su coherencia y factibilidad.</a:t>
            </a:r>
            <a:endParaRPr sz="2200">
              <a:solidFill>
                <a:schemeClr val="lt1"/>
              </a:solidFill>
              <a:latin typeface="Century Gothic"/>
              <a:ea typeface="Century Gothic"/>
              <a:cs typeface="Century Gothic"/>
              <a:sym typeface="Century Gothic"/>
            </a:endParaRPr>
          </a:p>
        </p:txBody>
      </p:sp>
      <p:sp>
        <p:nvSpPr>
          <p:cNvPr id="219" name="Google Shape;219;p9"/>
          <p:cNvSpPr txBox="1"/>
          <p:nvPr/>
        </p:nvSpPr>
        <p:spPr>
          <a:xfrm>
            <a:off x="8046136" y="5258911"/>
            <a:ext cx="3957900" cy="14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250">
                <a:solidFill>
                  <a:schemeClr val="lt1"/>
                </a:solidFill>
                <a:latin typeface="Century Gothic"/>
                <a:ea typeface="Century Gothic"/>
                <a:cs typeface="Century Gothic"/>
                <a:sym typeface="Century Gothic"/>
              </a:rPr>
              <a:t>-Este caso de uso permite al usuario acceder a la página de inicio de la plataforma RunGym, donde podrá ver información de bienvenida, conocer sobre la empresa, su enfoque, consultar sus metas personales y navegar entre distintas secciones como rutinas o regresar al menú anterior</a:t>
            </a:r>
            <a:endParaRPr sz="1250">
              <a:solidFill>
                <a:schemeClr val="lt1"/>
              </a:solidFill>
              <a:latin typeface="Century Gothic"/>
              <a:ea typeface="Century Gothic"/>
              <a:cs typeface="Century Gothic"/>
              <a:sym typeface="Century Gothic"/>
            </a:endParaRPr>
          </a:p>
        </p:txBody>
      </p:sp>
      <p:sp>
        <p:nvSpPr>
          <p:cNvPr id="220" name="Google Shape;220;p9"/>
          <p:cNvSpPr txBox="1"/>
          <p:nvPr/>
        </p:nvSpPr>
        <p:spPr>
          <a:xfrm>
            <a:off x="8046136" y="833579"/>
            <a:ext cx="2996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800">
                <a:solidFill>
                  <a:schemeClr val="accent1"/>
                </a:solidFill>
                <a:latin typeface="Century Gothic"/>
                <a:ea typeface="Century Gothic"/>
                <a:cs typeface="Century Gothic"/>
                <a:sym typeface="Century Gothic"/>
              </a:rPr>
              <a:t>Requerimiento funcional </a:t>
            </a:r>
            <a:endParaRPr b="1">
              <a:solidFill>
                <a:schemeClr val="accent1"/>
              </a:solidFill>
            </a:endParaRPr>
          </a:p>
        </p:txBody>
      </p:sp>
      <p:sp>
        <p:nvSpPr>
          <p:cNvPr id="221" name="Google Shape;221;p9"/>
          <p:cNvSpPr/>
          <p:nvPr/>
        </p:nvSpPr>
        <p:spPr>
          <a:xfrm>
            <a:off x="6096000" y="2009375"/>
            <a:ext cx="835790" cy="1733005"/>
          </a:xfrm>
          <a:prstGeom prst="rightArrow">
            <a:avLst>
              <a:gd fmla="val 50000" name="adj1"/>
              <a:gd fmla="val 50000" name="adj2"/>
            </a:avLst>
          </a:prstGeom>
          <a:solidFill>
            <a:schemeClr val="accent1"/>
          </a:solidFill>
          <a:ln cap="rnd" cmpd="sng" w="19050">
            <a:solidFill>
              <a:srgbClr val="4197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Malla">
  <a:themeElements>
    <a:clrScheme name="Mesh">
      <a:dk1>
        <a:srgbClr val="000000"/>
      </a:dk1>
      <a:lt1>
        <a:srgbClr val="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2025-06-25T18:07:25Z</dcterms:created>
  <dc:creator>APRENDIZ</dc:creator>
</cp:coreProperties>
</file>